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23" autoAdjust="0"/>
  </p:normalViewPr>
  <p:slideViewPr>
    <p:cSldViewPr>
      <p:cViewPr varScale="1">
        <p:scale>
          <a:sx n="63" d="100"/>
          <a:sy n="63" d="100"/>
        </p:scale>
        <p:origin x="-120" y="-15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Pt>
            <c:idx val="2"/>
            <c:invertIfNegative val="0"/>
            <c:bubble3D val="0"/>
          </c:dPt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  <c:pt idx="5">
                  <c:v>USA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2294</c:v>
                </c:pt>
                <c:pt idx="1">
                  <c:v>2383</c:v>
                </c:pt>
                <c:pt idx="2">
                  <c:v>4421</c:v>
                </c:pt>
                <c:pt idx="3">
                  <c:v>11230</c:v>
                </c:pt>
                <c:pt idx="4">
                  <c:v>555</c:v>
                </c:pt>
                <c:pt idx="5">
                  <c:v>15076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overlap val="-43"/>
        <c:axId val="112968832"/>
        <c:axId val="112970368"/>
      </c:barChart>
      <c:catAx>
        <c:axId val="112968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2970368"/>
        <c:crosses val="autoZero"/>
        <c:auto val="1"/>
        <c:lblAlgn val="ctr"/>
        <c:lblOffset val="100"/>
        <c:noMultiLvlLbl val="0"/>
      </c:catAx>
      <c:valAx>
        <c:axId val="112970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2968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USA (left axis)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55182.7</c:v>
                </c:pt>
                <c:pt idx="1">
                  <c:v>48847.3</c:v>
                </c:pt>
                <c:pt idx="2">
                  <c:v>47885.1</c:v>
                </c:pt>
                <c:pt idx="3">
                  <c:v>47706.1</c:v>
                </c:pt>
                <c:pt idx="4">
                  <c:v>48296.5</c:v>
                </c:pt>
                <c:pt idx="5">
                  <c:v>47406.7</c:v>
                </c:pt>
                <c:pt idx="6">
                  <c:v>45156.4</c:v>
                </c:pt>
                <c:pt idx="7">
                  <c:v>39744.9</c:v>
                </c:pt>
                <c:pt idx="8">
                  <c:v>31524.1</c:v>
                </c:pt>
                <c:pt idx="9">
                  <c:v>22585.3</c:v>
                </c:pt>
                <c:pt idx="10">
                  <c:v>20407.599999999999</c:v>
                </c:pt>
                <c:pt idx="11">
                  <c:v>17961.599999999999</c:v>
                </c:pt>
                <c:pt idx="12">
                  <c:v>16421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481024"/>
        <c:axId val="134482560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China (right axis)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15624.3</c:v>
                </c:pt>
                <c:pt idx="1">
                  <c:v>16742.599999999999</c:v>
                </c:pt>
                <c:pt idx="2">
                  <c:v>20175.599999999999</c:v>
                </c:pt>
                <c:pt idx="3">
                  <c:v>25712</c:v>
                </c:pt>
                <c:pt idx="4">
                  <c:v>23491.599999999999</c:v>
                </c:pt>
                <c:pt idx="5">
                  <c:v>25624.2</c:v>
                </c:pt>
                <c:pt idx="6">
                  <c:v>28473.5</c:v>
                </c:pt>
                <c:pt idx="7">
                  <c:v>30288</c:v>
                </c:pt>
                <c:pt idx="8">
                  <c:v>32227.5</c:v>
                </c:pt>
                <c:pt idx="9">
                  <c:v>35276.5</c:v>
                </c:pt>
                <c:pt idx="10">
                  <c:v>36384.199999999997</c:v>
                </c:pt>
                <c:pt idx="11">
                  <c:v>37179.800000000003</c:v>
                </c:pt>
                <c:pt idx="12">
                  <c:v>36943.599999999999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490752"/>
        <c:axId val="134488832"/>
      </c:lineChart>
      <c:catAx>
        <c:axId val="13448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4482560"/>
        <c:crosses val="autoZero"/>
        <c:auto val="1"/>
        <c:lblAlgn val="ctr"/>
        <c:lblOffset val="100"/>
        <c:noMultiLvlLbl val="0"/>
      </c:catAx>
      <c:valAx>
        <c:axId val="1344825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GB" sz="1200" b="0" dirty="0" smtClean="0"/>
                  <a:t>US$ millions</a:t>
                </a:r>
                <a:endParaRPr lang="en-GB" sz="1200" b="0" dirty="0"/>
              </a:p>
            </c:rich>
          </c:tx>
          <c:layout>
            <c:manualLayout>
              <c:xMode val="edge"/>
              <c:yMode val="edge"/>
              <c:x val="1.3888888888888888E-2"/>
              <c:y val="0.349488716544965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4481024"/>
        <c:crosses val="autoZero"/>
        <c:crossBetween val="midCat"/>
      </c:valAx>
      <c:valAx>
        <c:axId val="134488832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en-GB" sz="1200" b="0" dirty="0" smtClean="0"/>
                  <a:t>RMB millions </a:t>
                </a:r>
                <a:endParaRPr lang="en-GB" sz="12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4490752"/>
        <c:crosses val="max"/>
        <c:crossBetween val="between"/>
      </c:valAx>
      <c:catAx>
        <c:axId val="1344907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448883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592446777486142E-2"/>
          <c:y val="3.013835821784697E-2"/>
          <c:w val="0.90497545445708172"/>
          <c:h val="0.8980175713165525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$billion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  <c:pt idx="5">
                  <c:v>USA</c:v>
                </c:pt>
                <c:pt idx="6">
                  <c:v>Finland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34.4</c:v>
                </c:pt>
                <c:pt idx="1">
                  <c:v>58.6</c:v>
                </c:pt>
                <c:pt idx="2">
                  <c:v>46.1</c:v>
                </c:pt>
                <c:pt idx="3">
                  <c:v>121.1</c:v>
                </c:pt>
                <c:pt idx="4">
                  <c:v>4.5999999999999996</c:v>
                </c:pt>
                <c:pt idx="5">
                  <c:v>698.3</c:v>
                </c:pt>
                <c:pt idx="6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34168576"/>
        <c:axId val="134170112"/>
      </c:barChart>
      <c:catAx>
        <c:axId val="134168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4170112"/>
        <c:crosses val="autoZero"/>
        <c:auto val="1"/>
        <c:lblAlgn val="ctr"/>
        <c:lblOffset val="100"/>
        <c:noMultiLvlLbl val="0"/>
      </c:catAx>
      <c:valAx>
        <c:axId val="134170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4168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Brazil</c:v>
                </c:pt>
              </c:strCache>
            </c:strRef>
          </c:tx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2187</c:v>
                </c:pt>
                <c:pt idx="1">
                  <c:v>2294</c:v>
                </c:pt>
                <c:pt idx="2">
                  <c:v>2366</c:v>
                </c:pt>
                <c:pt idx="3">
                  <c:v>2492</c:v>
                </c:pt>
                <c:pt idx="4">
                  <c:v>2634</c:v>
                </c:pt>
                <c:pt idx="5">
                  <c:v>2790</c:v>
                </c:pt>
                <c:pt idx="6">
                  <c:v>2959</c:v>
                </c:pt>
                <c:pt idx="7">
                  <c:v>3145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Russia</c:v>
                </c:pt>
              </c:strCache>
            </c:strRef>
          </c:tx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2237</c:v>
                </c:pt>
                <c:pt idx="1">
                  <c:v>2383</c:v>
                </c:pt>
                <c:pt idx="2">
                  <c:v>2512</c:v>
                </c:pt>
                <c:pt idx="3">
                  <c:v>2643</c:v>
                </c:pt>
                <c:pt idx="4">
                  <c:v>2784</c:v>
                </c:pt>
                <c:pt idx="5">
                  <c:v>2941</c:v>
                </c:pt>
                <c:pt idx="6">
                  <c:v>3111</c:v>
                </c:pt>
                <c:pt idx="7">
                  <c:v>3296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India</c:v>
                </c:pt>
              </c:strCache>
            </c:strRef>
          </c:tx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4051</c:v>
                </c:pt>
                <c:pt idx="1">
                  <c:v>4421</c:v>
                </c:pt>
                <c:pt idx="2">
                  <c:v>4711</c:v>
                </c:pt>
                <c:pt idx="3">
                  <c:v>5059</c:v>
                </c:pt>
                <c:pt idx="4">
                  <c:v>5459</c:v>
                </c:pt>
                <c:pt idx="5">
                  <c:v>5923</c:v>
                </c:pt>
                <c:pt idx="6">
                  <c:v>6449</c:v>
                </c:pt>
                <c:pt idx="7">
                  <c:v>7042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10128</c:v>
                </c:pt>
                <c:pt idx="1">
                  <c:v>11230</c:v>
                </c:pt>
                <c:pt idx="2">
                  <c:v>12383</c:v>
                </c:pt>
                <c:pt idx="3">
                  <c:v>13581</c:v>
                </c:pt>
                <c:pt idx="4">
                  <c:v>14948</c:v>
                </c:pt>
                <c:pt idx="5">
                  <c:v>16492</c:v>
                </c:pt>
                <c:pt idx="6">
                  <c:v>18234</c:v>
                </c:pt>
                <c:pt idx="7">
                  <c:v>20198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South Africa</c:v>
                </c:pt>
              </c:strCache>
            </c:strRef>
          </c:tx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Sheet1!$F$2:$F$9</c:f>
              <c:numCache>
                <c:formatCode>General</c:formatCode>
                <c:ptCount val="8"/>
                <c:pt idx="0">
                  <c:v>527</c:v>
                </c:pt>
                <c:pt idx="1">
                  <c:v>555</c:v>
                </c:pt>
                <c:pt idx="2">
                  <c:v>579</c:v>
                </c:pt>
                <c:pt idx="3">
                  <c:v>604</c:v>
                </c:pt>
                <c:pt idx="4">
                  <c:v>636</c:v>
                </c:pt>
                <c:pt idx="5">
                  <c:v>674</c:v>
                </c:pt>
                <c:pt idx="6">
                  <c:v>715</c:v>
                </c:pt>
                <c:pt idx="7">
                  <c:v>760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USA</c:v>
                </c:pt>
              </c:strCache>
            </c:strRef>
          </c:tx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Sheet1!$G$2:$G$9</c:f>
              <c:numCache>
                <c:formatCode>General</c:formatCode>
                <c:ptCount val="8"/>
                <c:pt idx="0">
                  <c:v>14499</c:v>
                </c:pt>
                <c:pt idx="1">
                  <c:v>15076</c:v>
                </c:pt>
                <c:pt idx="2">
                  <c:v>15653</c:v>
                </c:pt>
                <c:pt idx="3">
                  <c:v>16198</c:v>
                </c:pt>
                <c:pt idx="4">
                  <c:v>16913</c:v>
                </c:pt>
                <c:pt idx="5">
                  <c:v>17768</c:v>
                </c:pt>
                <c:pt idx="6">
                  <c:v>18717</c:v>
                </c:pt>
                <c:pt idx="7">
                  <c:v>19745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212032"/>
        <c:axId val="109213568"/>
      </c:lineChart>
      <c:catAx>
        <c:axId val="10921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213568"/>
        <c:crosses val="autoZero"/>
        <c:auto val="1"/>
        <c:lblAlgn val="ctr"/>
        <c:lblOffset val="100"/>
        <c:noMultiLvlLbl val="0"/>
      </c:catAx>
      <c:valAx>
        <c:axId val="109213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21203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1.5432098765432098E-3"/>
                  <c:y val="-1.186503383870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864197530864196E-3"/>
                  <c:y val="-1.7797784321712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296296296296294E-3"/>
                  <c:y val="2.96625845967570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864197530864196E-3"/>
                  <c:y val="1.7797550758054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  <c:pt idx="5">
                  <c:v>USA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10162</c:v>
                </c:pt>
                <c:pt idx="1">
                  <c:v>13439</c:v>
                </c:pt>
                <c:pt idx="2">
                  <c:v>3468</c:v>
                </c:pt>
                <c:pt idx="3">
                  <c:v>7476</c:v>
                </c:pt>
                <c:pt idx="4">
                  <c:v>9469</c:v>
                </c:pt>
                <c:pt idx="5">
                  <c:v>43017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-50"/>
        <c:axId val="108280448"/>
        <c:axId val="108290432"/>
      </c:barChart>
      <c:catAx>
        <c:axId val="108280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8290432"/>
        <c:crosses val="autoZero"/>
        <c:auto val="1"/>
        <c:lblAlgn val="ctr"/>
        <c:lblOffset val="100"/>
        <c:noMultiLvlLbl val="0"/>
      </c:catAx>
      <c:valAx>
        <c:axId val="108290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8280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792262078351311E-2"/>
          <c:y val="4.8614626323723813E-2"/>
          <c:w val="0.90453898123845644"/>
          <c:h val="0.884695036172412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Sheet1!$A$1:$F$1</c:f>
              <c:strCache>
                <c:ptCount val="6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  <c:pt idx="5">
                  <c:v>USA</c:v>
                </c:pt>
              </c:strCache>
            </c:strRef>
          </c:cat>
          <c:val>
            <c:numRef>
              <c:f>Sheet1!$A$2:$F$2</c:f>
              <c:numCache>
                <c:formatCode>0</c:formatCode>
                <c:ptCount val="6"/>
                <c:pt idx="0">
                  <c:v>13392</c:v>
                </c:pt>
                <c:pt idx="1">
                  <c:v>5510</c:v>
                </c:pt>
                <c:pt idx="2">
                  <c:v>2950</c:v>
                </c:pt>
                <c:pt idx="3">
                  <c:v>25206</c:v>
                </c:pt>
                <c:pt idx="4">
                  <c:v>3004</c:v>
                </c:pt>
                <c:pt idx="5">
                  <c:v>127692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-33"/>
        <c:axId val="110974464"/>
        <c:axId val="110976000"/>
      </c:barChart>
      <c:catAx>
        <c:axId val="11097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976000"/>
        <c:crosses val="autoZero"/>
        <c:auto val="1"/>
        <c:lblAlgn val="ctr"/>
        <c:lblOffset val="100"/>
        <c:noMultiLvlLbl val="0"/>
      </c:catAx>
      <c:valAx>
        <c:axId val="11097600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10974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  <c:pt idx="5">
                  <c:v>USA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92.525331909685832</c:v>
                </c:pt>
                <c:pt idx="1">
                  <c:v>62</c:v>
                </c:pt>
                <c:pt idx="2">
                  <c:v>4</c:v>
                </c:pt>
                <c:pt idx="3">
                  <c:v>23</c:v>
                </c:pt>
                <c:pt idx="4">
                  <c:v>85.067652349134335</c:v>
                </c:pt>
                <c:pt idx="5">
                  <c:v>470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overlap val="-51"/>
        <c:axId val="112821376"/>
        <c:axId val="112822912"/>
      </c:barChart>
      <c:catAx>
        <c:axId val="112821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2822912"/>
        <c:crosses val="autoZero"/>
        <c:auto val="1"/>
        <c:lblAlgn val="ctr"/>
        <c:lblOffset val="100"/>
        <c:noMultiLvlLbl val="0"/>
      </c:catAx>
      <c:valAx>
        <c:axId val="11282291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2821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  <c:pt idx="5">
                  <c:v>USA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3.8</c:v>
                </c:pt>
                <c:pt idx="1">
                  <c:v>2.4</c:v>
                </c:pt>
                <c:pt idx="2">
                  <c:v>3.1</c:v>
                </c:pt>
                <c:pt idx="3">
                  <c:v>3.6</c:v>
                </c:pt>
                <c:pt idx="4">
                  <c:v>4.0999999999999996</c:v>
                </c:pt>
                <c:pt idx="5">
                  <c:v>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-48"/>
        <c:axId val="112844160"/>
        <c:axId val="115356800"/>
      </c:barChart>
      <c:catAx>
        <c:axId val="112844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5356800"/>
        <c:crosses val="autoZero"/>
        <c:auto val="1"/>
        <c:lblAlgn val="ctr"/>
        <c:lblOffset val="100"/>
        <c:noMultiLvlLbl val="0"/>
      </c:catAx>
      <c:valAx>
        <c:axId val="115356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2844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Reporters Sans Frontieres (left axis)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  <c:pt idx="5">
                  <c:v>USA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35</c:v>
                </c:pt>
                <c:pt idx="1">
                  <c:v>66</c:v>
                </c:pt>
                <c:pt idx="2">
                  <c:v>58</c:v>
                </c:pt>
                <c:pt idx="3">
                  <c:v>136</c:v>
                </c:pt>
                <c:pt idx="4">
                  <c:v>12</c:v>
                </c:pt>
                <c:pt idx="5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131909504"/>
        <c:axId val="131911040"/>
      </c:barChar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Freedom House (right axis)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  <c:pt idx="5">
                  <c:v>USA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44</c:v>
                </c:pt>
                <c:pt idx="1">
                  <c:v>80</c:v>
                </c:pt>
                <c:pt idx="2">
                  <c:v>37</c:v>
                </c:pt>
                <c:pt idx="3">
                  <c:v>85</c:v>
                </c:pt>
                <c:pt idx="4">
                  <c:v>34</c:v>
                </c:pt>
                <c:pt idx="5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93"/>
        <c:axId val="131915136"/>
        <c:axId val="131913216"/>
      </c:barChart>
      <c:catAx>
        <c:axId val="1319095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31911040"/>
        <c:crosses val="autoZero"/>
        <c:auto val="1"/>
        <c:lblAlgn val="ctr"/>
        <c:lblOffset val="100"/>
        <c:noMultiLvlLbl val="0"/>
      </c:catAx>
      <c:valAx>
        <c:axId val="1319110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b="0" dirty="0" smtClean="0"/>
                  <a:t>Reporters</a:t>
                </a:r>
                <a:r>
                  <a:rPr lang="en-GB" b="0" baseline="0" dirty="0" smtClean="0"/>
                  <a:t> sans </a:t>
                </a:r>
                <a:r>
                  <a:rPr lang="en-GB" b="0" baseline="0" dirty="0" err="1" smtClean="0"/>
                  <a:t>Frontieres</a:t>
                </a:r>
                <a:endParaRPr lang="en-GB" b="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31909504"/>
        <c:crosses val="autoZero"/>
        <c:crossBetween val="between"/>
      </c:valAx>
      <c:valAx>
        <c:axId val="131913216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/>
                </a:pPr>
                <a:r>
                  <a:rPr lang="en-GB" b="0" dirty="0" smtClean="0"/>
                  <a:t>Freedom House</a:t>
                </a:r>
                <a:endParaRPr lang="en-GB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1915136"/>
        <c:crosses val="max"/>
        <c:crossBetween val="between"/>
      </c:valAx>
      <c:catAx>
        <c:axId val="131915136"/>
        <c:scaling>
          <c:orientation val="minMax"/>
        </c:scaling>
        <c:delete val="1"/>
        <c:axPos val="b"/>
        <c:majorTickMark val="out"/>
        <c:minorTickMark val="none"/>
        <c:tickLblPos val="nextTo"/>
        <c:crossAx val="13191321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  <c:pt idx="5">
                  <c:v>USA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45.6</c:v>
                </c:pt>
                <c:pt idx="1">
                  <c:v>47.7</c:v>
                </c:pt>
                <c:pt idx="2">
                  <c:v>11.4</c:v>
                </c:pt>
                <c:pt idx="3">
                  <c:v>40.1</c:v>
                </c:pt>
                <c:pt idx="4">
                  <c:v>17.399999999999999</c:v>
                </c:pt>
                <c:pt idx="5">
                  <c:v>78.099999999999994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131965696"/>
        <c:axId val="131967232"/>
      </c:barChart>
      <c:catAx>
        <c:axId val="131965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1967232"/>
        <c:crosses val="autoZero"/>
        <c:auto val="1"/>
        <c:lblAlgn val="ctr"/>
        <c:lblOffset val="100"/>
        <c:noMultiLvlLbl val="0"/>
      </c:catAx>
      <c:valAx>
        <c:axId val="13196723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1965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71274424030333E-2"/>
          <c:y val="4.8614626323723813E-2"/>
          <c:w val="0.78265638670166227"/>
          <c:h val="0.8846950361724124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Newspapers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  <c:pt idx="5">
                  <c:v>USA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 formatCode="0.0">
                  <c:v>3365.800706</c:v>
                </c:pt>
                <c:pt idx="1">
                  <c:v>23793</c:v>
                </c:pt>
                <c:pt idx="2" formatCode="0.0">
                  <c:v>87611.27</c:v>
                </c:pt>
                <c:pt idx="3" formatCode="0.0">
                  <c:v>45284.954175999999</c:v>
                </c:pt>
                <c:pt idx="4">
                  <c:v>7437.2</c:v>
                </c:pt>
                <c:pt idx="5">
                  <c:v>20691.807240999999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Magazines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  <c:pt idx="5">
                  <c:v>USA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 formatCode="0.0">
                  <c:v>2035.828321</c:v>
                </c:pt>
                <c:pt idx="1">
                  <c:v>22869</c:v>
                </c:pt>
                <c:pt idx="2" formatCode="0.0">
                  <c:v>8319.8325000000004</c:v>
                </c:pt>
                <c:pt idx="3" formatCode="0.0">
                  <c:v>4156.6644130000004</c:v>
                </c:pt>
                <c:pt idx="4">
                  <c:v>2653.5</c:v>
                </c:pt>
                <c:pt idx="5">
                  <c:v>13765.870063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Television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  <c:pt idx="5">
                  <c:v>USA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 formatCode="0.0">
                  <c:v>19203.452233</c:v>
                </c:pt>
                <c:pt idx="1">
                  <c:v>144100</c:v>
                </c:pt>
                <c:pt idx="2" formatCode="0.0">
                  <c:v>95986.544999999998</c:v>
                </c:pt>
                <c:pt idx="3" formatCode="0.0">
                  <c:v>72366.256838000001</c:v>
                </c:pt>
                <c:pt idx="4">
                  <c:v>14683.5</c:v>
                </c:pt>
                <c:pt idx="5">
                  <c:v>58534.578127000001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Radio 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  <c:pt idx="5">
                  <c:v>USA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 formatCode="0.0">
                  <c:v>1130.394174</c:v>
                </c:pt>
                <c:pt idx="1">
                  <c:v>12980</c:v>
                </c:pt>
                <c:pt idx="2" formatCode="0.0">
                  <c:v>9154.9599999999991</c:v>
                </c:pt>
                <c:pt idx="3" formatCode="0.0">
                  <c:v>13067.410620000001</c:v>
                </c:pt>
                <c:pt idx="4">
                  <c:v>4478.5</c:v>
                </c:pt>
                <c:pt idx="5">
                  <c:v>15269.672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Cinema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  <c:pt idx="5">
                  <c:v>USA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 formatCode="0.0">
                  <c:v>86</c:v>
                </c:pt>
                <c:pt idx="1">
                  <c:v>1023</c:v>
                </c:pt>
                <c:pt idx="2" formatCode="0.0">
                  <c:v>1701.05</c:v>
                </c:pt>
                <c:pt idx="4">
                  <c:v>597.20000000000005</c:v>
                </c:pt>
                <c:pt idx="5">
                  <c:v>715.88222199999996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Outdoor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  <c:pt idx="5">
                  <c:v>USA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 formatCode="0.0">
                  <c:v>858.08896600000003</c:v>
                </c:pt>
                <c:pt idx="1">
                  <c:v>37730</c:v>
                </c:pt>
                <c:pt idx="2" formatCode="0.0">
                  <c:v>15697.44</c:v>
                </c:pt>
                <c:pt idx="3" formatCode="0.0">
                  <c:v>12296.701392999999</c:v>
                </c:pt>
                <c:pt idx="4">
                  <c:v>1373.3</c:v>
                </c:pt>
                <c:pt idx="5">
                  <c:v>6388.3606659999996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Internet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  <c:pt idx="5">
                  <c:v>USA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0" formatCode="0.0">
                  <c:v>3338.8254459999998</c:v>
                </c:pt>
                <c:pt idx="1">
                  <c:v>43261.916587</c:v>
                </c:pt>
                <c:pt idx="2" formatCode="0.0">
                  <c:v>9279.36</c:v>
                </c:pt>
                <c:pt idx="3" formatCode="0.0">
                  <c:v>51200</c:v>
                </c:pt>
                <c:pt idx="4">
                  <c:v>754.2</c:v>
                </c:pt>
                <c:pt idx="5">
                  <c:v>31735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4419200"/>
        <c:axId val="134420736"/>
      </c:barChart>
      <c:catAx>
        <c:axId val="134419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4420736"/>
        <c:crosses val="autoZero"/>
        <c:auto val="1"/>
        <c:lblAlgn val="ctr"/>
        <c:lblOffset val="100"/>
        <c:noMultiLvlLbl val="0"/>
      </c:catAx>
      <c:valAx>
        <c:axId val="1344207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44192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72955-A447-4595-81DA-FE701427844E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B3940-2082-49B8-9CC9-10875B95F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8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A7210-6D8C-48B2-812D-0E14D90C82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733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B3940-2082-49B8-9CC9-10875B95FB3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453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B3940-2082-49B8-9CC9-10875B95FB3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88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B3940-2082-49B8-9CC9-10875B95FB3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866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B3940-2082-49B8-9CC9-10875B95FB3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808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D43C-6549-438D-B129-D3E779A7194F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1DDA-B7FD-4526-AFB0-C8D2C17C9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72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D43C-6549-438D-B129-D3E779A7194F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1DDA-B7FD-4526-AFB0-C8D2C17C9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09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D43C-6549-438D-B129-D3E779A7194F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1DDA-B7FD-4526-AFB0-C8D2C17C9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92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D43C-6549-438D-B129-D3E779A7194F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1DDA-B7FD-4526-AFB0-C8D2C17C9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6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D43C-6549-438D-B129-D3E779A7194F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1DDA-B7FD-4526-AFB0-C8D2C17C9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90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D43C-6549-438D-B129-D3E779A7194F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1DDA-B7FD-4526-AFB0-C8D2C17C9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34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D43C-6549-438D-B129-D3E779A7194F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1DDA-B7FD-4526-AFB0-C8D2C17C9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67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D43C-6549-438D-B129-D3E779A7194F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1DDA-B7FD-4526-AFB0-C8D2C17C9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72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D43C-6549-438D-B129-D3E779A7194F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1DDA-B7FD-4526-AFB0-C8D2C17C9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57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D43C-6549-438D-B129-D3E779A7194F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1DDA-B7FD-4526-AFB0-C8D2C17C9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1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D43C-6549-438D-B129-D3E779A7194F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1DDA-B7FD-4526-AFB0-C8D2C17C9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56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5D43C-6549-438D-B129-D3E779A7194F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A1DDA-B7FD-4526-AFB0-C8D2C17C9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1560" y="5661248"/>
            <a:ext cx="8229600" cy="432048"/>
          </a:xfrm>
        </p:spPr>
        <p:txBody>
          <a:bodyPr>
            <a:normAutofit/>
          </a:bodyPr>
          <a:lstStyle/>
          <a:p>
            <a:r>
              <a:rPr lang="en-GB" sz="1200" dirty="0" smtClean="0"/>
              <a:t>Figure One:  2011 GDPs in </a:t>
            </a:r>
            <a:r>
              <a:rPr lang="en-GB" sz="1200" dirty="0" err="1" smtClean="0"/>
              <a:t>US$bn</a:t>
            </a:r>
            <a:r>
              <a:rPr lang="en-GB" sz="1200" dirty="0" smtClean="0"/>
              <a:t> at PPPs</a:t>
            </a:r>
            <a:endParaRPr lang="en-GB" sz="1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362436"/>
              </p:ext>
            </p:extLst>
          </p:nvPr>
        </p:nvGraphicFramePr>
        <p:xfrm>
          <a:off x="467544" y="188640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71600" y="6176337"/>
            <a:ext cx="3174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Source: IMF  World Economic Outlook Database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60227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Chart bld="seriesEl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45224"/>
            <a:ext cx="8229600" cy="576064"/>
          </a:xfrm>
        </p:spPr>
        <p:txBody>
          <a:bodyPr>
            <a:noAutofit/>
          </a:bodyPr>
          <a:lstStyle/>
          <a:p>
            <a:r>
              <a:rPr lang="en-GB" sz="1200" dirty="0" smtClean="0"/>
              <a:t>A lower score means more freedom</a:t>
            </a:r>
            <a:br>
              <a:rPr lang="en-GB" sz="1200" dirty="0" smtClean="0"/>
            </a:b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 smtClean="0"/>
              <a:t>Figure Seven: Rough measures of media freedom </a:t>
            </a:r>
            <a:endParaRPr lang="en-GB" sz="1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07050"/>
              </p:ext>
            </p:extLst>
          </p:nvPr>
        </p:nvGraphicFramePr>
        <p:xfrm>
          <a:off x="539552" y="260648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9632" y="608620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Sources: Reporters Without Frontiers  </a:t>
            </a:r>
            <a:r>
              <a:rPr lang="en-GB" sz="1200" i="1" dirty="0" smtClean="0"/>
              <a:t>Press Freedom Index 2011-12</a:t>
            </a:r>
          </a:p>
          <a:p>
            <a:r>
              <a:rPr lang="en-GB" sz="1200" i="1" dirty="0" smtClean="0"/>
              <a:t>                </a:t>
            </a:r>
            <a:r>
              <a:rPr lang="en-GB" sz="1200" dirty="0" smtClean="0"/>
              <a:t>Freedom House </a:t>
            </a:r>
            <a:r>
              <a:rPr lang="en-GB" sz="1200" i="1" dirty="0" smtClean="0"/>
              <a:t>Freedom of the Press 2012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77012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805264"/>
            <a:ext cx="8229600" cy="432048"/>
          </a:xfrm>
        </p:spPr>
        <p:txBody>
          <a:bodyPr>
            <a:normAutofit/>
          </a:bodyPr>
          <a:lstStyle/>
          <a:p>
            <a:r>
              <a:rPr lang="en-GB" sz="1200" dirty="0" smtClean="0"/>
              <a:t>Figure Eight: Estimated percentage internet penetration at 30 June 2012</a:t>
            </a:r>
            <a:endParaRPr lang="en-GB" sz="1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841560"/>
              </p:ext>
            </p:extLst>
          </p:nvPr>
        </p:nvGraphicFramePr>
        <p:xfrm>
          <a:off x="467544" y="260648"/>
          <a:ext cx="82296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0376" y="6165304"/>
            <a:ext cx="2808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Source: Internet World Stats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964168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800625"/>
            <a:ext cx="8229600" cy="437565"/>
          </a:xfrm>
        </p:spPr>
        <p:txBody>
          <a:bodyPr>
            <a:normAutofit/>
          </a:bodyPr>
          <a:lstStyle/>
          <a:p>
            <a:r>
              <a:rPr lang="en-GB" sz="1200" dirty="0" smtClean="0"/>
              <a:t>Figure Nine: Distribution of </a:t>
            </a:r>
            <a:r>
              <a:rPr lang="en-GB" sz="1200" dirty="0" err="1" smtClean="0"/>
              <a:t>Adspend</a:t>
            </a:r>
            <a:r>
              <a:rPr lang="en-GB" sz="1200" dirty="0" smtClean="0"/>
              <a:t> in 2011 </a:t>
            </a:r>
            <a:endParaRPr lang="en-GB" sz="1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720041"/>
              </p:ext>
            </p:extLst>
          </p:nvPr>
        </p:nvGraphicFramePr>
        <p:xfrm>
          <a:off x="467544" y="188640"/>
          <a:ext cx="82296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5705" y="6238190"/>
            <a:ext cx="54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Source:  World Advertising Research Centre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37617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589240"/>
            <a:ext cx="8229600" cy="706090"/>
          </a:xfrm>
        </p:spPr>
        <p:txBody>
          <a:bodyPr>
            <a:noAutofit/>
          </a:bodyPr>
          <a:lstStyle/>
          <a:p>
            <a:r>
              <a:rPr lang="en-GB" sz="1200" dirty="0"/>
              <a:t>USA in constant 2005 </a:t>
            </a:r>
            <a:r>
              <a:rPr lang="en-GB" sz="1200" dirty="0" err="1" smtClean="0"/>
              <a:t>US$m</a:t>
            </a:r>
            <a:r>
              <a:rPr lang="en-GB" sz="1200" dirty="0" smtClean="0"/>
              <a:t>                   China </a:t>
            </a:r>
            <a:r>
              <a:rPr lang="en-GB" sz="1200" dirty="0"/>
              <a:t>in constant 2005 </a:t>
            </a:r>
            <a:r>
              <a:rPr lang="en-GB" sz="1200" dirty="0" err="1" smtClean="0"/>
              <a:t>RMBm</a:t>
            </a:r>
            <a:r>
              <a:rPr lang="en-GB" sz="1200" dirty="0" smtClean="0"/>
              <a:t/>
            </a:r>
            <a:br>
              <a:rPr lang="en-GB" sz="1200" dirty="0" smtClean="0"/>
            </a:b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Figure </a:t>
            </a:r>
            <a:r>
              <a:rPr lang="en-GB" sz="1200" dirty="0" smtClean="0"/>
              <a:t>Ten: Comparative movement of newspaper advertising revenues</a:t>
            </a:r>
            <a:br>
              <a:rPr lang="en-GB" sz="1200" dirty="0" smtClean="0"/>
            </a:br>
            <a:endParaRPr lang="en-GB" sz="1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545964"/>
              </p:ext>
            </p:extLst>
          </p:nvPr>
        </p:nvGraphicFramePr>
        <p:xfrm>
          <a:off x="467544" y="332656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5705" y="6365717"/>
            <a:ext cx="54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Source:  World Advertising Research Centre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41946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66548"/>
            <a:ext cx="8229600" cy="706090"/>
          </a:xfrm>
        </p:spPr>
        <p:txBody>
          <a:bodyPr>
            <a:normAutofit/>
          </a:bodyPr>
          <a:lstStyle/>
          <a:p>
            <a:r>
              <a:rPr lang="en-GB" sz="1200" dirty="0" smtClean="0"/>
              <a:t>Estimate expenditure in $billion 2010</a:t>
            </a:r>
            <a:br>
              <a:rPr lang="en-GB" sz="1200" dirty="0" smtClean="0"/>
            </a:b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 smtClean="0"/>
              <a:t>Figure Eleven: Not yet a military balance</a:t>
            </a:r>
            <a:endParaRPr lang="en-GB" sz="1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222855"/>
              </p:ext>
            </p:extLst>
          </p:nvPr>
        </p:nvGraphicFramePr>
        <p:xfrm>
          <a:off x="467544" y="260648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5616" y="6165304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Source: SIPRI 2012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53699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El"/>
        </p:bldSub>
      </p:bldGraphic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805264"/>
            <a:ext cx="8229600" cy="432048"/>
          </a:xfrm>
        </p:spPr>
        <p:txBody>
          <a:bodyPr>
            <a:normAutofit/>
          </a:bodyPr>
          <a:lstStyle/>
          <a:p>
            <a:r>
              <a:rPr lang="en-GB" sz="1200" dirty="0" smtClean="0"/>
              <a:t>Figure Two: Projected growth of GDPs in </a:t>
            </a:r>
            <a:r>
              <a:rPr lang="en-GB" sz="1200" dirty="0" err="1" smtClean="0"/>
              <a:t>US$bn</a:t>
            </a:r>
            <a:r>
              <a:rPr lang="en-GB" sz="1200" dirty="0" smtClean="0"/>
              <a:t> at PPSs</a:t>
            </a:r>
            <a:endParaRPr lang="en-GB" sz="1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617700"/>
              </p:ext>
            </p:extLst>
          </p:nvPr>
        </p:nvGraphicFramePr>
        <p:xfrm>
          <a:off x="467544" y="116632"/>
          <a:ext cx="822960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0120" y="6381328"/>
            <a:ext cx="3174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Source: IMF  World Economic Outlook Database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54747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200" dirty="0" smtClean="0"/>
              <a:t>Table One: Projected percentage growth 2010-2017 and absolute gap with US in </a:t>
            </a:r>
            <a:r>
              <a:rPr lang="en-GB" sz="1200" dirty="0" err="1" smtClean="0"/>
              <a:t>US$bn</a:t>
            </a:r>
            <a:r>
              <a:rPr lang="en-GB" sz="1200" dirty="0" smtClean="0"/>
              <a:t> at PPPs  </a:t>
            </a:r>
            <a:endParaRPr lang="en-GB" sz="1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311443"/>
              </p:ext>
            </p:extLst>
          </p:nvPr>
        </p:nvGraphicFramePr>
        <p:xfrm>
          <a:off x="467544" y="1340768"/>
          <a:ext cx="822959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Brazil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Russia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India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China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South Africa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USA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Growth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+mn-lt"/>
                        </a:rPr>
                        <a:t>44%</a:t>
                      </a:r>
                      <a:endParaRPr lang="en-GB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+mn-lt"/>
                        </a:rPr>
                        <a:t>47%</a:t>
                      </a:r>
                      <a:endParaRPr lang="en-GB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+mn-lt"/>
                        </a:rPr>
                        <a:t>74%</a:t>
                      </a:r>
                      <a:endParaRPr lang="en-GB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+mn-lt"/>
                        </a:rPr>
                        <a:t>99%</a:t>
                      </a:r>
                      <a:endParaRPr lang="en-GB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+mn-lt"/>
                        </a:rPr>
                        <a:t>44%</a:t>
                      </a:r>
                      <a:endParaRPr lang="en-GB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+mn-lt"/>
                        </a:rPr>
                        <a:t>36%</a:t>
                      </a:r>
                      <a:endParaRPr lang="en-GB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Gap 2010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+mn-lt"/>
                        </a:rPr>
                        <a:t>--</a:t>
                      </a:r>
                      <a:endParaRPr lang="en-GB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Gap 2017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--  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3429000"/>
            <a:ext cx="3174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Source: IMF  World Economic Outlook Database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187022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5733256"/>
            <a:ext cx="8229600" cy="406405"/>
          </a:xfrm>
        </p:spPr>
        <p:txBody>
          <a:bodyPr>
            <a:normAutofit/>
          </a:bodyPr>
          <a:lstStyle/>
          <a:p>
            <a:r>
              <a:rPr lang="en-GB" sz="1200" dirty="0" smtClean="0"/>
              <a:t>Figure Three: 2011 per capita GNI in 2005US$ at PPPs</a:t>
            </a:r>
            <a:endParaRPr lang="en-GB" sz="1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731453"/>
              </p:ext>
            </p:extLst>
          </p:nvPr>
        </p:nvGraphicFramePr>
        <p:xfrm>
          <a:off x="467544" y="332656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43608" y="6211669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sz="1200" dirty="0"/>
              <a:t>Source:  United Nations Development Programme Human Development Report </a:t>
            </a:r>
            <a:r>
              <a:rPr lang="en-GB" sz="1200" dirty="0" smtClean="0"/>
              <a:t>2011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9796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Chart bld="seriesEl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48072"/>
          </a:xfrm>
        </p:spPr>
        <p:txBody>
          <a:bodyPr>
            <a:normAutofit/>
          </a:bodyPr>
          <a:lstStyle/>
          <a:p>
            <a:r>
              <a:rPr lang="en-GB" sz="1200" dirty="0" smtClean="0"/>
              <a:t>Table Two: </a:t>
            </a:r>
            <a:r>
              <a:rPr lang="en-GB" sz="1200" dirty="0"/>
              <a:t>E</a:t>
            </a:r>
            <a:r>
              <a:rPr lang="en-GB" sz="1200" dirty="0" smtClean="0"/>
              <a:t>stimates of GINI income coefficients</a:t>
            </a:r>
            <a:endParaRPr lang="en-GB" sz="1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736764"/>
              </p:ext>
            </p:extLst>
          </p:nvPr>
        </p:nvGraphicFramePr>
        <p:xfrm>
          <a:off x="1839507" y="1124744"/>
          <a:ext cx="5468797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391"/>
                <a:gridCol w="1804703"/>
                <a:gridCol w="1804703"/>
              </a:tblGrid>
              <a:tr h="25652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Country</a:t>
                      </a:r>
                      <a:endParaRPr lang="en-GB" sz="1800" dirty="0"/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UNDP </a:t>
                      </a:r>
                    </a:p>
                    <a:p>
                      <a:pPr algn="ctr"/>
                      <a:r>
                        <a:rPr lang="en-GB" sz="1800" baseline="0" dirty="0" smtClean="0"/>
                        <a:t>2000-2011</a:t>
                      </a:r>
                      <a:endParaRPr lang="en-GB" sz="1800" dirty="0"/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World Bank</a:t>
                      </a:r>
                    </a:p>
                    <a:p>
                      <a:pPr algn="ctr"/>
                      <a:r>
                        <a:rPr lang="en-GB" sz="1800" dirty="0" smtClean="0"/>
                        <a:t>(most</a:t>
                      </a:r>
                      <a:r>
                        <a:rPr lang="en-GB" sz="1800" baseline="0" dirty="0" smtClean="0"/>
                        <a:t> recent)</a:t>
                      </a:r>
                      <a:endParaRPr lang="en-GB" sz="1800" dirty="0"/>
                    </a:p>
                  </a:txBody>
                  <a:tcPr marL="137160" marR="1371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Brazil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53.9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54.7 (2009)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Russia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42.3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40.1 (2009)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India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36.8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33.4 (2005)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China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41.5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42.5 (2005)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South Africa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57.8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63.1 (2006)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USA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40.8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40.8 (2000)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Hong Kong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43.4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43.4 (1996)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Sweden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25.0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25.0 (2000)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Japan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--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24.9  (1993)</a:t>
                      </a:r>
                    </a:p>
                  </a:txBody>
                  <a:tcPr marL="137160" marR="13716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70320" y="5290175"/>
            <a:ext cx="5612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 Source:  United Nations Development Programme </a:t>
            </a:r>
            <a:r>
              <a:rPr lang="en-GB" sz="1200" i="1" dirty="0" smtClean="0"/>
              <a:t>Human Development Report 2011</a:t>
            </a:r>
          </a:p>
          <a:p>
            <a:r>
              <a:rPr lang="en-GB" sz="1200" i="1" dirty="0" smtClean="0"/>
              <a:t>                 </a:t>
            </a:r>
            <a:r>
              <a:rPr lang="en-GB" sz="1200" dirty="0" smtClean="0"/>
              <a:t>World Bank </a:t>
            </a:r>
            <a:r>
              <a:rPr lang="en-GB" sz="1200" i="1" dirty="0" smtClean="0"/>
              <a:t>Poverty and Inequality Database</a:t>
            </a:r>
            <a:r>
              <a:rPr lang="en-GB" sz="1200" i="1" dirty="0"/>
              <a:t>	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50680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81567"/>
            <a:ext cx="8229600" cy="490066"/>
          </a:xfrm>
        </p:spPr>
        <p:txBody>
          <a:bodyPr>
            <a:noAutofit/>
          </a:bodyPr>
          <a:lstStyle/>
          <a:p>
            <a:r>
              <a:rPr lang="en-GB" sz="1200" dirty="0" smtClean="0"/>
              <a:t>Figure Four: Advertising Expenditure 2011 at Constant 2005 $</a:t>
            </a:r>
            <a:r>
              <a:rPr lang="en-GB" sz="1200" dirty="0" err="1" smtClean="0"/>
              <a:t>USm</a:t>
            </a:r>
            <a:endParaRPr lang="en-GB" sz="1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571072"/>
              </p:ext>
            </p:extLst>
          </p:nvPr>
        </p:nvGraphicFramePr>
        <p:xfrm>
          <a:off x="467544" y="476672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5705" y="6238190"/>
            <a:ext cx="54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Source:  World Advertising Research Centre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56123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El"/>
        </p:bldSub>
      </p:bldGraphic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765693"/>
            <a:ext cx="8229600" cy="418058"/>
          </a:xfrm>
        </p:spPr>
        <p:txBody>
          <a:bodyPr>
            <a:normAutofit/>
          </a:bodyPr>
          <a:lstStyle/>
          <a:p>
            <a:r>
              <a:rPr lang="en-GB" sz="1200" dirty="0" smtClean="0"/>
              <a:t>Figure Five: Per capita </a:t>
            </a:r>
            <a:r>
              <a:rPr lang="en-GB" sz="1200" dirty="0" err="1" smtClean="0"/>
              <a:t>adspend</a:t>
            </a:r>
            <a:r>
              <a:rPr lang="en-GB" sz="1200" dirty="0" smtClean="0"/>
              <a:t> in $US in 2011</a:t>
            </a:r>
            <a:endParaRPr lang="en-GB" sz="1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788481"/>
              </p:ext>
            </p:extLst>
          </p:nvPr>
        </p:nvGraphicFramePr>
        <p:xfrm>
          <a:off x="395536" y="260648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9592" y="6176337"/>
            <a:ext cx="36999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Source: Derived from World Advertising Research Centre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69028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800102"/>
            <a:ext cx="8229600" cy="648072"/>
          </a:xfrm>
        </p:spPr>
        <p:txBody>
          <a:bodyPr>
            <a:normAutofit/>
          </a:bodyPr>
          <a:lstStyle/>
          <a:p>
            <a:r>
              <a:rPr lang="en-GB" sz="1200" dirty="0" smtClean="0"/>
              <a:t>Lower score = more perceived corruption</a:t>
            </a:r>
            <a:br>
              <a:rPr lang="en-GB" sz="1200" dirty="0" smtClean="0"/>
            </a:br>
            <a:r>
              <a:rPr lang="en-GB" sz="1200" dirty="0" smtClean="0"/>
              <a:t/>
            </a:r>
            <a:br>
              <a:rPr lang="en-GB" sz="1200" dirty="0" smtClean="0"/>
            </a:br>
            <a:r>
              <a:rPr lang="en-GB" sz="1200" dirty="0" smtClean="0"/>
              <a:t>Figure Six: A rough measure of corruption</a:t>
            </a:r>
            <a:endParaRPr lang="en-GB" sz="1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147729"/>
              </p:ext>
            </p:extLst>
          </p:nvPr>
        </p:nvGraphicFramePr>
        <p:xfrm>
          <a:off x="467544" y="332656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5576" y="6453336"/>
            <a:ext cx="4606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Source: Transparency International </a:t>
            </a:r>
            <a:r>
              <a:rPr lang="en-GB" sz="1200" i="1" dirty="0" smtClean="0"/>
              <a:t>Corruption Perceptions Index 2011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0858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El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n-GB" sz="1200" dirty="0" smtClean="0"/>
              <a:t>Table Three:  Persecution of Journalists in Selected Countries</a:t>
            </a:r>
            <a:endParaRPr lang="en-GB" sz="1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423922"/>
              </p:ext>
            </p:extLst>
          </p:nvPr>
        </p:nvGraphicFramePr>
        <p:xfrm>
          <a:off x="1115616" y="836712"/>
          <a:ext cx="7067128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728"/>
                <a:gridCol w="2743200"/>
                <a:gridCol w="274320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Country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Imprisoned</a:t>
                      </a:r>
                      <a:r>
                        <a:rPr lang="en-GB" sz="1800" baseline="0" dirty="0" smtClean="0"/>
                        <a:t>  Journalists 2012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Confirmed murders</a:t>
                      </a:r>
                      <a:r>
                        <a:rPr lang="en-GB" sz="1800" baseline="0" dirty="0" smtClean="0"/>
                        <a:t> of journalists 1992-2012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Brazil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Russia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India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China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South Africa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USA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Finland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strike="noStrike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8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4293096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Source:  Committee to Protect Journalists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049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On-screen Show (4:3)</PresentationFormat>
  <Paragraphs>126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Figure One:  2011 GDPs in US$bn at PPPs</vt:lpstr>
      <vt:lpstr>Figure Two: Projected growth of GDPs in US$bn at PPSs</vt:lpstr>
      <vt:lpstr>Table One: Projected percentage growth 2010-2017 and absolute gap with US in US$bn at PPPs  </vt:lpstr>
      <vt:lpstr>Figure Three: 2011 per capita GNI in 2005US$ at PPPs</vt:lpstr>
      <vt:lpstr>Table Two: Estimates of GINI income coefficients</vt:lpstr>
      <vt:lpstr>Figure Four: Advertising Expenditure 2011 at Constant 2005 $USm</vt:lpstr>
      <vt:lpstr>Figure Five: Per capita adspend in $US in 2011</vt:lpstr>
      <vt:lpstr>Lower score = more perceived corruption  Figure Six: A rough measure of corruption</vt:lpstr>
      <vt:lpstr>Table Three:  Persecution of Journalists in Selected Countries</vt:lpstr>
      <vt:lpstr>A lower score means more freedom  Figure Seven: Rough measures of media freedom </vt:lpstr>
      <vt:lpstr>Figure Eight: Estimated percentage internet penetration at 30 June 2012</vt:lpstr>
      <vt:lpstr>Figure Nine: Distribution of Adspend in 2011 </vt:lpstr>
      <vt:lpstr>USA in constant 2005 US$m                   China in constant 2005 RMBm  Figure Ten: Comparative movement of newspaper advertising revenues </vt:lpstr>
      <vt:lpstr>Estimate expenditure in $billion 2010  Figure Eleven: Not yet a military balance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2013-02-06T12:07:55Z</dcterms:created>
  <dcterms:modified xsi:type="dcterms:W3CDTF">2013-02-06T12:08:04Z</dcterms:modified>
</cp:coreProperties>
</file>