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Slides/notesSlide4.xml" ContentType="application/vnd.openxmlformats-officedocument.presentationml.notesSlid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5.xml" ContentType="application/vnd.openxmlformats-officedocument.presentationml.notesSlide+xml"/>
  <Override PartName="/ppt/charts/chart1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6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8" r:id="rId12"/>
    <p:sldId id="267" r:id="rId13"/>
    <p:sldId id="269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023" autoAdjust="0"/>
  </p:normalViewPr>
  <p:slideViewPr>
    <p:cSldViewPr>
      <p:cViewPr varScale="1">
        <p:scale>
          <a:sx n="63" d="100"/>
          <a:sy n="63" d="100"/>
        </p:scale>
        <p:origin x="-120" y="-15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</c:spPr>
          <c:invertIfNegative val="0"/>
          <c:dPt>
            <c:idx val="2"/>
            <c:invertIfNegative val="0"/>
            <c:bubble3D val="0"/>
          </c:dPt>
          <c:dLbls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Brazil</c:v>
                </c:pt>
                <c:pt idx="1">
                  <c:v>Russia</c:v>
                </c:pt>
                <c:pt idx="2">
                  <c:v>India</c:v>
                </c:pt>
                <c:pt idx="3">
                  <c:v>China</c:v>
                </c:pt>
                <c:pt idx="4">
                  <c:v>South Africa</c:v>
                </c:pt>
                <c:pt idx="5">
                  <c:v>USA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2294</c:v>
                </c:pt>
                <c:pt idx="1">
                  <c:v>2383</c:v>
                </c:pt>
                <c:pt idx="2">
                  <c:v>4421</c:v>
                </c:pt>
                <c:pt idx="3">
                  <c:v>11230</c:v>
                </c:pt>
                <c:pt idx="4">
                  <c:v>555</c:v>
                </c:pt>
                <c:pt idx="5">
                  <c:v>15076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8"/>
        <c:overlap val="-43"/>
        <c:axId val="112968832"/>
        <c:axId val="112970368"/>
      </c:barChart>
      <c:catAx>
        <c:axId val="11296883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12970368"/>
        <c:crosses val="autoZero"/>
        <c:auto val="1"/>
        <c:lblAlgn val="ctr"/>
        <c:lblOffset val="100"/>
        <c:noMultiLvlLbl val="0"/>
      </c:catAx>
      <c:valAx>
        <c:axId val="11297036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1296883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USA (left axis)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marker>
            <c:symbol val="none"/>
          </c:marker>
          <c:cat>
            <c:numRef>
              <c:f>Sheet1!$A$2:$A$14</c:f>
              <c:numCache>
                <c:formatCode>General</c:formatCod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2012</c:v>
                </c:pt>
                <c:pt idx="12">
                  <c:v>2013</c:v>
                </c:pt>
              </c:numCache>
            </c:numRef>
          </c:cat>
          <c:val>
            <c:numRef>
              <c:f>Sheet1!$B$2:$B$14</c:f>
              <c:numCache>
                <c:formatCode>General</c:formatCode>
                <c:ptCount val="13"/>
                <c:pt idx="0">
                  <c:v>55182.7</c:v>
                </c:pt>
                <c:pt idx="1">
                  <c:v>48847.3</c:v>
                </c:pt>
                <c:pt idx="2">
                  <c:v>47885.1</c:v>
                </c:pt>
                <c:pt idx="3">
                  <c:v>47706.1</c:v>
                </c:pt>
                <c:pt idx="4">
                  <c:v>48296.5</c:v>
                </c:pt>
                <c:pt idx="5">
                  <c:v>47406.7</c:v>
                </c:pt>
                <c:pt idx="6">
                  <c:v>45156.4</c:v>
                </c:pt>
                <c:pt idx="7">
                  <c:v>39744.9</c:v>
                </c:pt>
                <c:pt idx="8">
                  <c:v>31524.1</c:v>
                </c:pt>
                <c:pt idx="9">
                  <c:v>22585.3</c:v>
                </c:pt>
                <c:pt idx="10">
                  <c:v>20407.599999999999</c:v>
                </c:pt>
                <c:pt idx="11">
                  <c:v>17961.599999999999</c:v>
                </c:pt>
                <c:pt idx="12">
                  <c:v>16421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4481024"/>
        <c:axId val="134482560"/>
      </c:lineChart>
      <c:lineChart>
        <c:grouping val="standar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China (right axis)</c:v>
                </c:pt>
              </c:strCache>
            </c:strRef>
          </c:tx>
          <c:spPr>
            <a:ln>
              <a:solidFill>
                <a:schemeClr val="tx1"/>
              </a:solidFill>
              <a:prstDash val="sysDash"/>
            </a:ln>
          </c:spPr>
          <c:marker>
            <c:symbol val="none"/>
          </c:marker>
          <c:cat>
            <c:numRef>
              <c:f>Sheet1!$A$2:$A$14</c:f>
              <c:numCache>
                <c:formatCode>General</c:formatCod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2012</c:v>
                </c:pt>
                <c:pt idx="12">
                  <c:v>2013</c:v>
                </c:pt>
              </c:numCache>
            </c:numRef>
          </c:cat>
          <c:val>
            <c:numRef>
              <c:f>Sheet1!$C$2:$C$14</c:f>
              <c:numCache>
                <c:formatCode>General</c:formatCode>
                <c:ptCount val="13"/>
                <c:pt idx="0">
                  <c:v>15624.3</c:v>
                </c:pt>
                <c:pt idx="1">
                  <c:v>16742.599999999999</c:v>
                </c:pt>
                <c:pt idx="2">
                  <c:v>20175.599999999999</c:v>
                </c:pt>
                <c:pt idx="3">
                  <c:v>25712</c:v>
                </c:pt>
                <c:pt idx="4">
                  <c:v>23491.599999999999</c:v>
                </c:pt>
                <c:pt idx="5">
                  <c:v>25624.2</c:v>
                </c:pt>
                <c:pt idx="6">
                  <c:v>28473.5</c:v>
                </c:pt>
                <c:pt idx="7">
                  <c:v>30288</c:v>
                </c:pt>
                <c:pt idx="8">
                  <c:v>32227.5</c:v>
                </c:pt>
                <c:pt idx="9">
                  <c:v>35276.5</c:v>
                </c:pt>
                <c:pt idx="10">
                  <c:v>36384.199999999997</c:v>
                </c:pt>
                <c:pt idx="11">
                  <c:v>37179.800000000003</c:v>
                </c:pt>
                <c:pt idx="12">
                  <c:v>36943.599999999999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4490752"/>
        <c:axId val="134488832"/>
      </c:lineChart>
      <c:catAx>
        <c:axId val="1344810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34482560"/>
        <c:crosses val="autoZero"/>
        <c:auto val="1"/>
        <c:lblAlgn val="ctr"/>
        <c:lblOffset val="100"/>
        <c:noMultiLvlLbl val="0"/>
      </c:catAx>
      <c:valAx>
        <c:axId val="13448256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200" b="0"/>
                </a:pPr>
                <a:r>
                  <a:rPr lang="en-GB" sz="1200" b="0" dirty="0" smtClean="0"/>
                  <a:t>US$ millions</a:t>
                </a:r>
                <a:endParaRPr lang="en-GB" sz="1200" b="0" dirty="0"/>
              </a:p>
            </c:rich>
          </c:tx>
          <c:layout>
            <c:manualLayout>
              <c:xMode val="edge"/>
              <c:yMode val="edge"/>
              <c:x val="1.3888888888888888E-2"/>
              <c:y val="0.34948871654496511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34481024"/>
        <c:crosses val="autoZero"/>
        <c:crossBetween val="midCat"/>
      </c:valAx>
      <c:valAx>
        <c:axId val="134488832"/>
        <c:scaling>
          <c:orientation val="minMax"/>
        </c:scaling>
        <c:delete val="0"/>
        <c:axPos val="r"/>
        <c:title>
          <c:tx>
            <c:rich>
              <a:bodyPr/>
              <a:lstStyle/>
              <a:p>
                <a:pPr>
                  <a:defRPr sz="1200" b="0"/>
                </a:pPr>
                <a:r>
                  <a:rPr lang="en-GB" sz="1200" b="0" dirty="0" smtClean="0"/>
                  <a:t>RMB millions </a:t>
                </a:r>
                <a:endParaRPr lang="en-GB" sz="1200" b="0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34490752"/>
        <c:crosses val="max"/>
        <c:crossBetween val="between"/>
      </c:valAx>
      <c:catAx>
        <c:axId val="13449075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34488832"/>
        <c:crosses val="autoZero"/>
        <c:auto val="1"/>
        <c:lblAlgn val="ctr"/>
        <c:lblOffset val="100"/>
        <c:noMultiLvlLbl val="0"/>
      </c:catAx>
    </c:plotArea>
    <c:legend>
      <c:legendPos val="b"/>
      <c:layout/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9592446777486142E-2"/>
          <c:y val="3.013835821784697E-2"/>
          <c:w val="0.90497545445708172"/>
          <c:h val="0.89801757131655258"/>
        </c:manualLayout>
      </c:layout>
      <c:barChart>
        <c:barDir val="col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$billion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Sheet1!$A$2:$A$8</c:f>
              <c:strCache>
                <c:ptCount val="7"/>
                <c:pt idx="0">
                  <c:v>Brazil</c:v>
                </c:pt>
                <c:pt idx="1">
                  <c:v>Russia</c:v>
                </c:pt>
                <c:pt idx="2">
                  <c:v>India</c:v>
                </c:pt>
                <c:pt idx="3">
                  <c:v>China</c:v>
                </c:pt>
                <c:pt idx="4">
                  <c:v>South Africa</c:v>
                </c:pt>
                <c:pt idx="5">
                  <c:v>USA</c:v>
                </c:pt>
                <c:pt idx="6">
                  <c:v>Finland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34.4</c:v>
                </c:pt>
                <c:pt idx="1">
                  <c:v>58.6</c:v>
                </c:pt>
                <c:pt idx="2">
                  <c:v>46.1</c:v>
                </c:pt>
                <c:pt idx="3">
                  <c:v>121.1</c:v>
                </c:pt>
                <c:pt idx="4">
                  <c:v>4.5999999999999996</c:v>
                </c:pt>
                <c:pt idx="5">
                  <c:v>698.3</c:v>
                </c:pt>
                <c:pt idx="6">
                  <c:v>3.4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2"/>
        <c:axId val="134168576"/>
        <c:axId val="134170112"/>
      </c:barChart>
      <c:catAx>
        <c:axId val="13416857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34170112"/>
        <c:crosses val="autoZero"/>
        <c:auto val="1"/>
        <c:lblAlgn val="ctr"/>
        <c:lblOffset val="100"/>
        <c:noMultiLvlLbl val="0"/>
      </c:catAx>
      <c:valAx>
        <c:axId val="13417011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3416857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Brazil</c:v>
                </c:pt>
              </c:strCache>
            </c:strRef>
          </c:tx>
          <c:marker>
            <c:symbol val="none"/>
          </c:marker>
          <c:cat>
            <c:numRef>
              <c:f>Sheet1!$A$2:$A$9</c:f>
              <c:numCache>
                <c:formatCode>General</c:formatCod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</c:numCache>
            </c:numRef>
          </c:cat>
          <c:val>
            <c:numRef>
              <c:f>Sheet1!$B$2:$B$9</c:f>
              <c:numCache>
                <c:formatCode>General</c:formatCode>
                <c:ptCount val="8"/>
                <c:pt idx="0">
                  <c:v>2187</c:v>
                </c:pt>
                <c:pt idx="1">
                  <c:v>2294</c:v>
                </c:pt>
                <c:pt idx="2">
                  <c:v>2366</c:v>
                </c:pt>
                <c:pt idx="3">
                  <c:v>2492</c:v>
                </c:pt>
                <c:pt idx="4">
                  <c:v>2634</c:v>
                </c:pt>
                <c:pt idx="5">
                  <c:v>2790</c:v>
                </c:pt>
                <c:pt idx="6">
                  <c:v>2959</c:v>
                </c:pt>
                <c:pt idx="7">
                  <c:v>3145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Russia</c:v>
                </c:pt>
              </c:strCache>
            </c:strRef>
          </c:tx>
          <c:marker>
            <c:symbol val="none"/>
          </c:marker>
          <c:cat>
            <c:numRef>
              <c:f>Sheet1!$A$2:$A$9</c:f>
              <c:numCache>
                <c:formatCode>General</c:formatCod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</c:numCache>
            </c:numRef>
          </c:cat>
          <c:val>
            <c:numRef>
              <c:f>Sheet1!$C$2:$C$9</c:f>
              <c:numCache>
                <c:formatCode>General</c:formatCode>
                <c:ptCount val="8"/>
                <c:pt idx="0">
                  <c:v>2237</c:v>
                </c:pt>
                <c:pt idx="1">
                  <c:v>2383</c:v>
                </c:pt>
                <c:pt idx="2">
                  <c:v>2512</c:v>
                </c:pt>
                <c:pt idx="3">
                  <c:v>2643</c:v>
                </c:pt>
                <c:pt idx="4">
                  <c:v>2784</c:v>
                </c:pt>
                <c:pt idx="5">
                  <c:v>2941</c:v>
                </c:pt>
                <c:pt idx="6">
                  <c:v>3111</c:v>
                </c:pt>
                <c:pt idx="7">
                  <c:v>3296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India</c:v>
                </c:pt>
              </c:strCache>
            </c:strRef>
          </c:tx>
          <c:marker>
            <c:symbol val="none"/>
          </c:marker>
          <c:cat>
            <c:numRef>
              <c:f>Sheet1!$A$2:$A$9</c:f>
              <c:numCache>
                <c:formatCode>General</c:formatCod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</c:numCache>
            </c:numRef>
          </c:cat>
          <c:val>
            <c:numRef>
              <c:f>Sheet1!$D$2:$D$9</c:f>
              <c:numCache>
                <c:formatCode>General</c:formatCode>
                <c:ptCount val="8"/>
                <c:pt idx="0">
                  <c:v>4051</c:v>
                </c:pt>
                <c:pt idx="1">
                  <c:v>4421</c:v>
                </c:pt>
                <c:pt idx="2">
                  <c:v>4711</c:v>
                </c:pt>
                <c:pt idx="3">
                  <c:v>5059</c:v>
                </c:pt>
                <c:pt idx="4">
                  <c:v>5459</c:v>
                </c:pt>
                <c:pt idx="5">
                  <c:v>5923</c:v>
                </c:pt>
                <c:pt idx="6">
                  <c:v>6449</c:v>
                </c:pt>
                <c:pt idx="7">
                  <c:v>7042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China</c:v>
                </c:pt>
              </c:strCache>
            </c:strRef>
          </c:tx>
          <c:marker>
            <c:symbol val="none"/>
          </c:marker>
          <c:cat>
            <c:numRef>
              <c:f>Sheet1!$A$2:$A$9</c:f>
              <c:numCache>
                <c:formatCode>General</c:formatCod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</c:numCache>
            </c:numRef>
          </c:cat>
          <c:val>
            <c:numRef>
              <c:f>Sheet1!$E$2:$E$9</c:f>
              <c:numCache>
                <c:formatCode>General</c:formatCode>
                <c:ptCount val="8"/>
                <c:pt idx="0">
                  <c:v>10128</c:v>
                </c:pt>
                <c:pt idx="1">
                  <c:v>11230</c:v>
                </c:pt>
                <c:pt idx="2">
                  <c:v>12383</c:v>
                </c:pt>
                <c:pt idx="3">
                  <c:v>13581</c:v>
                </c:pt>
                <c:pt idx="4">
                  <c:v>14948</c:v>
                </c:pt>
                <c:pt idx="5">
                  <c:v>16492</c:v>
                </c:pt>
                <c:pt idx="6">
                  <c:v>18234</c:v>
                </c:pt>
                <c:pt idx="7">
                  <c:v>20198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South Africa</c:v>
                </c:pt>
              </c:strCache>
            </c:strRef>
          </c:tx>
          <c:marker>
            <c:symbol val="none"/>
          </c:marker>
          <c:cat>
            <c:numRef>
              <c:f>Sheet1!$A$2:$A$9</c:f>
              <c:numCache>
                <c:formatCode>General</c:formatCod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</c:numCache>
            </c:numRef>
          </c:cat>
          <c:val>
            <c:numRef>
              <c:f>Sheet1!$F$2:$F$9</c:f>
              <c:numCache>
                <c:formatCode>General</c:formatCode>
                <c:ptCount val="8"/>
                <c:pt idx="0">
                  <c:v>527</c:v>
                </c:pt>
                <c:pt idx="1">
                  <c:v>555</c:v>
                </c:pt>
                <c:pt idx="2">
                  <c:v>579</c:v>
                </c:pt>
                <c:pt idx="3">
                  <c:v>604</c:v>
                </c:pt>
                <c:pt idx="4">
                  <c:v>636</c:v>
                </c:pt>
                <c:pt idx="5">
                  <c:v>674</c:v>
                </c:pt>
                <c:pt idx="6">
                  <c:v>715</c:v>
                </c:pt>
                <c:pt idx="7">
                  <c:v>760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USA</c:v>
                </c:pt>
              </c:strCache>
            </c:strRef>
          </c:tx>
          <c:marker>
            <c:symbol val="none"/>
          </c:marker>
          <c:cat>
            <c:numRef>
              <c:f>Sheet1!$A$2:$A$9</c:f>
              <c:numCache>
                <c:formatCode>General</c:formatCod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</c:numCache>
            </c:numRef>
          </c:cat>
          <c:val>
            <c:numRef>
              <c:f>Sheet1!$G$2:$G$9</c:f>
              <c:numCache>
                <c:formatCode>General</c:formatCode>
                <c:ptCount val="8"/>
                <c:pt idx="0">
                  <c:v>14499</c:v>
                </c:pt>
                <c:pt idx="1">
                  <c:v>15076</c:v>
                </c:pt>
                <c:pt idx="2">
                  <c:v>15653</c:v>
                </c:pt>
                <c:pt idx="3">
                  <c:v>16198</c:v>
                </c:pt>
                <c:pt idx="4">
                  <c:v>16913</c:v>
                </c:pt>
                <c:pt idx="5">
                  <c:v>17768</c:v>
                </c:pt>
                <c:pt idx="6">
                  <c:v>18717</c:v>
                </c:pt>
                <c:pt idx="7">
                  <c:v>19745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9212032"/>
        <c:axId val="109213568"/>
      </c:lineChart>
      <c:catAx>
        <c:axId val="1092120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09213568"/>
        <c:crosses val="autoZero"/>
        <c:auto val="1"/>
        <c:lblAlgn val="ctr"/>
        <c:lblOffset val="100"/>
        <c:noMultiLvlLbl val="0"/>
      </c:catAx>
      <c:valAx>
        <c:axId val="10921356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09212032"/>
        <c:crosses val="autoZero"/>
        <c:crossBetween val="midCat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2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</c:spPr>
          <c:invertIfNegative val="0"/>
          <c:dLbls>
            <c:dLbl>
              <c:idx val="1"/>
              <c:layout>
                <c:manualLayout>
                  <c:x val="-1.5432098765432098E-3"/>
                  <c:y val="-1.18650338387028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3.0864197530864196E-3"/>
                  <c:y val="-1.77977843217124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4.6296296296296294E-3"/>
                  <c:y val="2.966258459675701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3.0864197530864196E-3"/>
                  <c:y val="1.77975507580542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Brazil</c:v>
                </c:pt>
                <c:pt idx="1">
                  <c:v>Russia</c:v>
                </c:pt>
                <c:pt idx="2">
                  <c:v>India</c:v>
                </c:pt>
                <c:pt idx="3">
                  <c:v>China</c:v>
                </c:pt>
                <c:pt idx="4">
                  <c:v>South Africa</c:v>
                </c:pt>
                <c:pt idx="5">
                  <c:v>USA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10162</c:v>
                </c:pt>
                <c:pt idx="1">
                  <c:v>13439</c:v>
                </c:pt>
                <c:pt idx="2">
                  <c:v>3468</c:v>
                </c:pt>
                <c:pt idx="3">
                  <c:v>7476</c:v>
                </c:pt>
                <c:pt idx="4">
                  <c:v>9469</c:v>
                </c:pt>
                <c:pt idx="5">
                  <c:v>43017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9"/>
        <c:overlap val="-50"/>
        <c:axId val="108280448"/>
        <c:axId val="108290432"/>
      </c:barChart>
      <c:catAx>
        <c:axId val="10828044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08290432"/>
        <c:crosses val="autoZero"/>
        <c:auto val="1"/>
        <c:lblAlgn val="ctr"/>
        <c:lblOffset val="100"/>
        <c:noMultiLvlLbl val="0"/>
      </c:catAx>
      <c:valAx>
        <c:axId val="1082904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0828044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5792262078351311E-2"/>
          <c:y val="4.8614626323723813E-2"/>
          <c:w val="0.90453898123845644"/>
          <c:h val="0.88469503617241241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bg1">
                <a:lumMod val="65000"/>
              </a:schemeClr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Sheet1!$A$1:$F$1</c:f>
              <c:strCache>
                <c:ptCount val="6"/>
                <c:pt idx="0">
                  <c:v>Brazil</c:v>
                </c:pt>
                <c:pt idx="1">
                  <c:v>Russia</c:v>
                </c:pt>
                <c:pt idx="2">
                  <c:v>India</c:v>
                </c:pt>
                <c:pt idx="3">
                  <c:v>China</c:v>
                </c:pt>
                <c:pt idx="4">
                  <c:v>South Africa</c:v>
                </c:pt>
                <c:pt idx="5">
                  <c:v>USA</c:v>
                </c:pt>
              </c:strCache>
            </c:strRef>
          </c:cat>
          <c:val>
            <c:numRef>
              <c:f>Sheet1!$A$2:$F$2</c:f>
              <c:numCache>
                <c:formatCode>0</c:formatCode>
                <c:ptCount val="6"/>
                <c:pt idx="0">
                  <c:v>13392</c:v>
                </c:pt>
                <c:pt idx="1">
                  <c:v>5510</c:v>
                </c:pt>
                <c:pt idx="2">
                  <c:v>2950</c:v>
                </c:pt>
                <c:pt idx="3">
                  <c:v>25206</c:v>
                </c:pt>
                <c:pt idx="4">
                  <c:v>3004</c:v>
                </c:pt>
                <c:pt idx="5">
                  <c:v>127692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"/>
        <c:overlap val="-33"/>
        <c:axId val="110974464"/>
        <c:axId val="110976000"/>
      </c:barChart>
      <c:catAx>
        <c:axId val="1109744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10976000"/>
        <c:crosses val="autoZero"/>
        <c:auto val="1"/>
        <c:lblAlgn val="ctr"/>
        <c:lblOffset val="100"/>
        <c:noMultiLvlLbl val="0"/>
      </c:catAx>
      <c:valAx>
        <c:axId val="110976000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11097446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2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Brazil</c:v>
                </c:pt>
                <c:pt idx="1">
                  <c:v>Russia</c:v>
                </c:pt>
                <c:pt idx="2">
                  <c:v>India</c:v>
                </c:pt>
                <c:pt idx="3">
                  <c:v>China</c:v>
                </c:pt>
                <c:pt idx="4">
                  <c:v>South Africa</c:v>
                </c:pt>
                <c:pt idx="5">
                  <c:v>USA</c:v>
                </c:pt>
              </c:strCache>
            </c:strRef>
          </c:cat>
          <c:val>
            <c:numRef>
              <c:f>Sheet1!$B$2:$B$7</c:f>
              <c:numCache>
                <c:formatCode>0</c:formatCode>
                <c:ptCount val="6"/>
                <c:pt idx="0">
                  <c:v>92.525331909685832</c:v>
                </c:pt>
                <c:pt idx="1">
                  <c:v>62</c:v>
                </c:pt>
                <c:pt idx="2">
                  <c:v>4</c:v>
                </c:pt>
                <c:pt idx="3">
                  <c:v>23</c:v>
                </c:pt>
                <c:pt idx="4">
                  <c:v>85.067652349134335</c:v>
                </c:pt>
                <c:pt idx="5">
                  <c:v>470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51"/>
        <c:axId val="112821376"/>
        <c:axId val="112822912"/>
      </c:barChart>
      <c:catAx>
        <c:axId val="11282137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12822912"/>
        <c:crosses val="autoZero"/>
        <c:auto val="1"/>
        <c:lblAlgn val="ctr"/>
        <c:lblOffset val="100"/>
        <c:noMultiLvlLbl val="0"/>
      </c:catAx>
      <c:valAx>
        <c:axId val="112822912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1282137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Brazil</c:v>
                </c:pt>
                <c:pt idx="1">
                  <c:v>Russia</c:v>
                </c:pt>
                <c:pt idx="2">
                  <c:v>India</c:v>
                </c:pt>
                <c:pt idx="3">
                  <c:v>China</c:v>
                </c:pt>
                <c:pt idx="4">
                  <c:v>South Africa</c:v>
                </c:pt>
                <c:pt idx="5">
                  <c:v>USA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3.8</c:v>
                </c:pt>
                <c:pt idx="1">
                  <c:v>2.4</c:v>
                </c:pt>
                <c:pt idx="2">
                  <c:v>3.1</c:v>
                </c:pt>
                <c:pt idx="3">
                  <c:v>3.6</c:v>
                </c:pt>
                <c:pt idx="4">
                  <c:v>4.0999999999999996</c:v>
                </c:pt>
                <c:pt idx="5">
                  <c:v>7.1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7"/>
        <c:overlap val="-48"/>
        <c:axId val="112844160"/>
        <c:axId val="115356800"/>
      </c:barChart>
      <c:catAx>
        <c:axId val="11284416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15356800"/>
        <c:crosses val="autoZero"/>
        <c:auto val="1"/>
        <c:lblAlgn val="ctr"/>
        <c:lblOffset val="100"/>
        <c:noMultiLvlLbl val="0"/>
      </c:catAx>
      <c:valAx>
        <c:axId val="11535680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1284416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Reporters Sans Frontieres (left axis)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Brazil</c:v>
                </c:pt>
                <c:pt idx="1">
                  <c:v>Russia</c:v>
                </c:pt>
                <c:pt idx="2">
                  <c:v>India</c:v>
                </c:pt>
                <c:pt idx="3">
                  <c:v>China</c:v>
                </c:pt>
                <c:pt idx="4">
                  <c:v>South Africa</c:v>
                </c:pt>
                <c:pt idx="5">
                  <c:v>USA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35</c:v>
                </c:pt>
                <c:pt idx="1">
                  <c:v>66</c:v>
                </c:pt>
                <c:pt idx="2">
                  <c:v>58</c:v>
                </c:pt>
                <c:pt idx="3">
                  <c:v>136</c:v>
                </c:pt>
                <c:pt idx="4">
                  <c:v>12</c:v>
                </c:pt>
                <c:pt idx="5">
                  <c:v>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"/>
        <c:axId val="131909504"/>
        <c:axId val="131911040"/>
      </c:barChart>
      <c:barChart>
        <c:barDir val="col"/>
        <c:grouping val="clustere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Freedom House (right axis)</c:v>
                </c:pt>
              </c:strCache>
            </c:strRef>
          </c:tx>
          <c:spPr>
            <a:noFill/>
            <a:ln>
              <a:solidFill>
                <a:schemeClr val="tx1"/>
              </a:solidFill>
            </a:ln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Brazil</c:v>
                </c:pt>
                <c:pt idx="1">
                  <c:v>Russia</c:v>
                </c:pt>
                <c:pt idx="2">
                  <c:v>India</c:v>
                </c:pt>
                <c:pt idx="3">
                  <c:v>China</c:v>
                </c:pt>
                <c:pt idx="4">
                  <c:v>South Africa</c:v>
                </c:pt>
                <c:pt idx="5">
                  <c:v>USA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44</c:v>
                </c:pt>
                <c:pt idx="1">
                  <c:v>80</c:v>
                </c:pt>
                <c:pt idx="2">
                  <c:v>37</c:v>
                </c:pt>
                <c:pt idx="3">
                  <c:v>85</c:v>
                </c:pt>
                <c:pt idx="4">
                  <c:v>34</c:v>
                </c:pt>
                <c:pt idx="5">
                  <c:v>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"/>
        <c:overlap val="93"/>
        <c:axId val="131915136"/>
        <c:axId val="131913216"/>
      </c:barChart>
      <c:catAx>
        <c:axId val="131909504"/>
        <c:scaling>
          <c:orientation val="minMax"/>
        </c:scaling>
        <c:delete val="0"/>
        <c:axPos val="b"/>
        <c:majorTickMark val="none"/>
        <c:minorTickMark val="none"/>
        <c:tickLblPos val="nextTo"/>
        <c:crossAx val="131911040"/>
        <c:crosses val="autoZero"/>
        <c:auto val="1"/>
        <c:lblAlgn val="ctr"/>
        <c:lblOffset val="100"/>
        <c:noMultiLvlLbl val="0"/>
      </c:catAx>
      <c:valAx>
        <c:axId val="13191104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GB" b="0" dirty="0" smtClean="0"/>
                  <a:t>Reporters</a:t>
                </a:r>
                <a:r>
                  <a:rPr lang="en-GB" b="0" baseline="0" dirty="0" smtClean="0"/>
                  <a:t> sans </a:t>
                </a:r>
                <a:r>
                  <a:rPr lang="en-GB" b="0" baseline="0" dirty="0" err="1" smtClean="0"/>
                  <a:t>Frontieres</a:t>
                </a:r>
                <a:endParaRPr lang="en-GB" b="0" dirty="0"/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131909504"/>
        <c:crosses val="autoZero"/>
        <c:crossBetween val="between"/>
      </c:valAx>
      <c:valAx>
        <c:axId val="131913216"/>
        <c:scaling>
          <c:orientation val="minMax"/>
        </c:scaling>
        <c:delete val="0"/>
        <c:axPos val="r"/>
        <c:title>
          <c:tx>
            <c:rich>
              <a:bodyPr/>
              <a:lstStyle/>
              <a:p>
                <a:pPr>
                  <a:defRPr/>
                </a:pPr>
                <a:r>
                  <a:rPr lang="en-GB" b="0" dirty="0" smtClean="0"/>
                  <a:t>Freedom House</a:t>
                </a:r>
                <a:endParaRPr lang="en-GB" b="0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31915136"/>
        <c:crosses val="max"/>
        <c:crossBetween val="between"/>
      </c:valAx>
      <c:catAx>
        <c:axId val="131915136"/>
        <c:scaling>
          <c:orientation val="minMax"/>
        </c:scaling>
        <c:delete val="1"/>
        <c:axPos val="b"/>
        <c:majorTickMark val="out"/>
        <c:minorTickMark val="none"/>
        <c:tickLblPos val="nextTo"/>
        <c:crossAx val="131913216"/>
        <c:crosses val="autoZero"/>
        <c:auto val="1"/>
        <c:lblAlgn val="ctr"/>
        <c:lblOffset val="100"/>
        <c:noMultiLvlLbl val="0"/>
      </c:cat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200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Brazil</c:v>
                </c:pt>
                <c:pt idx="1">
                  <c:v>Russia</c:v>
                </c:pt>
                <c:pt idx="2">
                  <c:v>India</c:v>
                </c:pt>
                <c:pt idx="3">
                  <c:v>China</c:v>
                </c:pt>
                <c:pt idx="4">
                  <c:v>South Africa</c:v>
                </c:pt>
                <c:pt idx="5">
                  <c:v>USA</c:v>
                </c:pt>
              </c:strCache>
            </c:strRef>
          </c:cat>
          <c:val>
            <c:numRef>
              <c:f>Sheet1!$B$2:$B$7</c:f>
              <c:numCache>
                <c:formatCode>0</c:formatCode>
                <c:ptCount val="6"/>
                <c:pt idx="0">
                  <c:v>45.6</c:v>
                </c:pt>
                <c:pt idx="1">
                  <c:v>47.7</c:v>
                </c:pt>
                <c:pt idx="2">
                  <c:v>11.4</c:v>
                </c:pt>
                <c:pt idx="3">
                  <c:v>40.1</c:v>
                </c:pt>
                <c:pt idx="4">
                  <c:v>17.399999999999999</c:v>
                </c:pt>
                <c:pt idx="5">
                  <c:v>78.099999999999994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"/>
        <c:axId val="131965696"/>
        <c:axId val="131967232"/>
      </c:barChart>
      <c:catAx>
        <c:axId val="13196569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31967232"/>
        <c:crosses val="autoZero"/>
        <c:auto val="1"/>
        <c:lblAlgn val="ctr"/>
        <c:lblOffset val="100"/>
        <c:noMultiLvlLbl val="0"/>
      </c:catAx>
      <c:valAx>
        <c:axId val="131967232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3196569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3971274424030333E-2"/>
          <c:y val="4.8614626323723813E-2"/>
          <c:w val="0.78265638670166227"/>
          <c:h val="0.88469503617241241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Newspapers</c:v>
                </c:pt>
              </c:strCache>
            </c:strRef>
          </c:tx>
          <c:invertIfNegative val="0"/>
          <c:cat>
            <c:strRef>
              <c:f>Sheet1!$A$2:$A$7</c:f>
              <c:strCache>
                <c:ptCount val="6"/>
                <c:pt idx="0">
                  <c:v>Brazil</c:v>
                </c:pt>
                <c:pt idx="1">
                  <c:v>Russia</c:v>
                </c:pt>
                <c:pt idx="2">
                  <c:v>India</c:v>
                </c:pt>
                <c:pt idx="3">
                  <c:v>China</c:v>
                </c:pt>
                <c:pt idx="4">
                  <c:v>South Africa</c:v>
                </c:pt>
                <c:pt idx="5">
                  <c:v>USA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 formatCode="0.0">
                  <c:v>3365.800706</c:v>
                </c:pt>
                <c:pt idx="1">
                  <c:v>23793</c:v>
                </c:pt>
                <c:pt idx="2" formatCode="0.0">
                  <c:v>87611.27</c:v>
                </c:pt>
                <c:pt idx="3" formatCode="0.0">
                  <c:v>45284.954175999999</c:v>
                </c:pt>
                <c:pt idx="4">
                  <c:v>7437.2</c:v>
                </c:pt>
                <c:pt idx="5">
                  <c:v>20691.807240999999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Magazines</c:v>
                </c:pt>
              </c:strCache>
            </c:strRef>
          </c:tx>
          <c:invertIfNegative val="0"/>
          <c:cat>
            <c:strRef>
              <c:f>Sheet1!$A$2:$A$7</c:f>
              <c:strCache>
                <c:ptCount val="6"/>
                <c:pt idx="0">
                  <c:v>Brazil</c:v>
                </c:pt>
                <c:pt idx="1">
                  <c:v>Russia</c:v>
                </c:pt>
                <c:pt idx="2">
                  <c:v>India</c:v>
                </c:pt>
                <c:pt idx="3">
                  <c:v>China</c:v>
                </c:pt>
                <c:pt idx="4">
                  <c:v>South Africa</c:v>
                </c:pt>
                <c:pt idx="5">
                  <c:v>USA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 formatCode="0.0">
                  <c:v>2035.828321</c:v>
                </c:pt>
                <c:pt idx="1">
                  <c:v>22869</c:v>
                </c:pt>
                <c:pt idx="2" formatCode="0.0">
                  <c:v>8319.8325000000004</c:v>
                </c:pt>
                <c:pt idx="3" formatCode="0.0">
                  <c:v>4156.6644130000004</c:v>
                </c:pt>
                <c:pt idx="4">
                  <c:v>2653.5</c:v>
                </c:pt>
                <c:pt idx="5">
                  <c:v>13765.870063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Television</c:v>
                </c:pt>
              </c:strCache>
            </c:strRef>
          </c:tx>
          <c:invertIfNegative val="0"/>
          <c:cat>
            <c:strRef>
              <c:f>Sheet1!$A$2:$A$7</c:f>
              <c:strCache>
                <c:ptCount val="6"/>
                <c:pt idx="0">
                  <c:v>Brazil</c:v>
                </c:pt>
                <c:pt idx="1">
                  <c:v>Russia</c:v>
                </c:pt>
                <c:pt idx="2">
                  <c:v>India</c:v>
                </c:pt>
                <c:pt idx="3">
                  <c:v>China</c:v>
                </c:pt>
                <c:pt idx="4">
                  <c:v>South Africa</c:v>
                </c:pt>
                <c:pt idx="5">
                  <c:v>USA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 formatCode="0.0">
                  <c:v>19203.452233</c:v>
                </c:pt>
                <c:pt idx="1">
                  <c:v>144100</c:v>
                </c:pt>
                <c:pt idx="2" formatCode="0.0">
                  <c:v>95986.544999999998</c:v>
                </c:pt>
                <c:pt idx="3" formatCode="0.0">
                  <c:v>72366.256838000001</c:v>
                </c:pt>
                <c:pt idx="4">
                  <c:v>14683.5</c:v>
                </c:pt>
                <c:pt idx="5">
                  <c:v>58534.578127000001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Radio </c:v>
                </c:pt>
              </c:strCache>
            </c:strRef>
          </c:tx>
          <c:invertIfNegative val="0"/>
          <c:cat>
            <c:strRef>
              <c:f>Sheet1!$A$2:$A$7</c:f>
              <c:strCache>
                <c:ptCount val="6"/>
                <c:pt idx="0">
                  <c:v>Brazil</c:v>
                </c:pt>
                <c:pt idx="1">
                  <c:v>Russia</c:v>
                </c:pt>
                <c:pt idx="2">
                  <c:v>India</c:v>
                </c:pt>
                <c:pt idx="3">
                  <c:v>China</c:v>
                </c:pt>
                <c:pt idx="4">
                  <c:v>South Africa</c:v>
                </c:pt>
                <c:pt idx="5">
                  <c:v>USA</c:v>
                </c:pt>
              </c:strCache>
            </c:strRef>
          </c:cat>
          <c:val>
            <c:numRef>
              <c:f>Sheet1!$E$2:$E$7</c:f>
              <c:numCache>
                <c:formatCode>General</c:formatCode>
                <c:ptCount val="6"/>
                <c:pt idx="0" formatCode="0.0">
                  <c:v>1130.394174</c:v>
                </c:pt>
                <c:pt idx="1">
                  <c:v>12980</c:v>
                </c:pt>
                <c:pt idx="2" formatCode="0.0">
                  <c:v>9154.9599999999991</c:v>
                </c:pt>
                <c:pt idx="3" formatCode="0.0">
                  <c:v>13067.410620000001</c:v>
                </c:pt>
                <c:pt idx="4">
                  <c:v>4478.5</c:v>
                </c:pt>
                <c:pt idx="5">
                  <c:v>15269.672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Cinema</c:v>
                </c:pt>
              </c:strCache>
            </c:strRef>
          </c:tx>
          <c:invertIfNegative val="0"/>
          <c:cat>
            <c:strRef>
              <c:f>Sheet1!$A$2:$A$7</c:f>
              <c:strCache>
                <c:ptCount val="6"/>
                <c:pt idx="0">
                  <c:v>Brazil</c:v>
                </c:pt>
                <c:pt idx="1">
                  <c:v>Russia</c:v>
                </c:pt>
                <c:pt idx="2">
                  <c:v>India</c:v>
                </c:pt>
                <c:pt idx="3">
                  <c:v>China</c:v>
                </c:pt>
                <c:pt idx="4">
                  <c:v>South Africa</c:v>
                </c:pt>
                <c:pt idx="5">
                  <c:v>USA</c:v>
                </c:pt>
              </c:strCache>
            </c:strRef>
          </c:cat>
          <c:val>
            <c:numRef>
              <c:f>Sheet1!$F$2:$F$7</c:f>
              <c:numCache>
                <c:formatCode>General</c:formatCode>
                <c:ptCount val="6"/>
                <c:pt idx="0" formatCode="0.0">
                  <c:v>86</c:v>
                </c:pt>
                <c:pt idx="1">
                  <c:v>1023</c:v>
                </c:pt>
                <c:pt idx="2" formatCode="0.0">
                  <c:v>1701.05</c:v>
                </c:pt>
                <c:pt idx="4">
                  <c:v>597.20000000000005</c:v>
                </c:pt>
                <c:pt idx="5">
                  <c:v>715.88222199999996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Outdoor</c:v>
                </c:pt>
              </c:strCache>
            </c:strRef>
          </c:tx>
          <c:invertIfNegative val="0"/>
          <c:cat>
            <c:strRef>
              <c:f>Sheet1!$A$2:$A$7</c:f>
              <c:strCache>
                <c:ptCount val="6"/>
                <c:pt idx="0">
                  <c:v>Brazil</c:v>
                </c:pt>
                <c:pt idx="1">
                  <c:v>Russia</c:v>
                </c:pt>
                <c:pt idx="2">
                  <c:v>India</c:v>
                </c:pt>
                <c:pt idx="3">
                  <c:v>China</c:v>
                </c:pt>
                <c:pt idx="4">
                  <c:v>South Africa</c:v>
                </c:pt>
                <c:pt idx="5">
                  <c:v>USA</c:v>
                </c:pt>
              </c:strCache>
            </c:strRef>
          </c:cat>
          <c:val>
            <c:numRef>
              <c:f>Sheet1!$G$2:$G$7</c:f>
              <c:numCache>
                <c:formatCode>General</c:formatCode>
                <c:ptCount val="6"/>
                <c:pt idx="0" formatCode="0.0">
                  <c:v>858.08896600000003</c:v>
                </c:pt>
                <c:pt idx="1">
                  <c:v>37730</c:v>
                </c:pt>
                <c:pt idx="2" formatCode="0.0">
                  <c:v>15697.44</c:v>
                </c:pt>
                <c:pt idx="3" formatCode="0.0">
                  <c:v>12296.701392999999</c:v>
                </c:pt>
                <c:pt idx="4">
                  <c:v>1373.3</c:v>
                </c:pt>
                <c:pt idx="5">
                  <c:v>6388.3606659999996</c:v>
                </c:pt>
              </c:numCache>
            </c:numRef>
          </c:val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Internet</c:v>
                </c:pt>
              </c:strCache>
            </c:strRef>
          </c:tx>
          <c:invertIfNegative val="0"/>
          <c:cat>
            <c:strRef>
              <c:f>Sheet1!$A$2:$A$7</c:f>
              <c:strCache>
                <c:ptCount val="6"/>
                <c:pt idx="0">
                  <c:v>Brazil</c:v>
                </c:pt>
                <c:pt idx="1">
                  <c:v>Russia</c:v>
                </c:pt>
                <c:pt idx="2">
                  <c:v>India</c:v>
                </c:pt>
                <c:pt idx="3">
                  <c:v>China</c:v>
                </c:pt>
                <c:pt idx="4">
                  <c:v>South Africa</c:v>
                </c:pt>
                <c:pt idx="5">
                  <c:v>USA</c:v>
                </c:pt>
              </c:strCache>
            </c:strRef>
          </c:cat>
          <c:val>
            <c:numRef>
              <c:f>Sheet1!$H$2:$H$7</c:f>
              <c:numCache>
                <c:formatCode>General</c:formatCode>
                <c:ptCount val="6"/>
                <c:pt idx="0" formatCode="0.0">
                  <c:v>3338.8254459999998</c:v>
                </c:pt>
                <c:pt idx="1">
                  <c:v>43261.916587</c:v>
                </c:pt>
                <c:pt idx="2" formatCode="0.0">
                  <c:v>9279.36</c:v>
                </c:pt>
                <c:pt idx="3" formatCode="0.0">
                  <c:v>51200</c:v>
                </c:pt>
                <c:pt idx="4">
                  <c:v>754.2</c:v>
                </c:pt>
                <c:pt idx="5">
                  <c:v>31735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34419200"/>
        <c:axId val="134420736"/>
      </c:barChart>
      <c:catAx>
        <c:axId val="13441920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34420736"/>
        <c:crosses val="autoZero"/>
        <c:auto val="1"/>
        <c:lblAlgn val="ctr"/>
        <c:lblOffset val="100"/>
        <c:noMultiLvlLbl val="0"/>
      </c:catAx>
      <c:valAx>
        <c:axId val="134420736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34419200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372955-A447-4595-81DA-FE701427844E}" type="datetimeFigureOut">
              <a:rPr lang="en-GB" smtClean="0"/>
              <a:t>06/02/2013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AB3940-2082-49B8-9CC9-10875B95FB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9823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5A7210-6D8C-48B2-812D-0E14D90C82A7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57339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AB3940-2082-49B8-9CC9-10875B95FB33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94536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AB3940-2082-49B8-9CC9-10875B95FB33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28826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AB3940-2082-49B8-9CC9-10875B95FB33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08662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AB3940-2082-49B8-9CC9-10875B95FB33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5808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5D43C-6549-438D-B129-D3E779A7194F}" type="datetimeFigureOut">
              <a:rPr lang="en-GB" smtClean="0"/>
              <a:t>06/02/2013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A1DDA-B7FD-4526-AFB0-C8D2C17C94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9729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5D43C-6549-438D-B129-D3E779A7194F}" type="datetimeFigureOut">
              <a:rPr lang="en-GB" smtClean="0"/>
              <a:t>06/02/2013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A1DDA-B7FD-4526-AFB0-C8D2C17C94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1095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5D43C-6549-438D-B129-D3E779A7194F}" type="datetimeFigureOut">
              <a:rPr lang="en-GB" smtClean="0"/>
              <a:t>06/02/2013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A1DDA-B7FD-4526-AFB0-C8D2C17C94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8921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5D43C-6549-438D-B129-D3E779A7194F}" type="datetimeFigureOut">
              <a:rPr lang="en-GB" smtClean="0"/>
              <a:t>06/02/2013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A1DDA-B7FD-4526-AFB0-C8D2C17C94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2663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5D43C-6549-438D-B129-D3E779A7194F}" type="datetimeFigureOut">
              <a:rPr lang="en-GB" smtClean="0"/>
              <a:t>06/02/2013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A1DDA-B7FD-4526-AFB0-C8D2C17C94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5902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5D43C-6549-438D-B129-D3E779A7194F}" type="datetimeFigureOut">
              <a:rPr lang="en-GB" smtClean="0"/>
              <a:t>06/02/2013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A1DDA-B7FD-4526-AFB0-C8D2C17C94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344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5D43C-6549-438D-B129-D3E779A7194F}" type="datetimeFigureOut">
              <a:rPr lang="en-GB" smtClean="0"/>
              <a:t>06/02/2013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A1DDA-B7FD-4526-AFB0-C8D2C17C94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7672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5D43C-6549-438D-B129-D3E779A7194F}" type="datetimeFigureOut">
              <a:rPr lang="en-GB" smtClean="0"/>
              <a:t>06/02/2013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A1DDA-B7FD-4526-AFB0-C8D2C17C94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6729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5D43C-6549-438D-B129-D3E779A7194F}" type="datetimeFigureOut">
              <a:rPr lang="en-GB" smtClean="0"/>
              <a:t>06/02/2013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A1DDA-B7FD-4526-AFB0-C8D2C17C94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571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5D43C-6549-438D-B129-D3E779A7194F}" type="datetimeFigureOut">
              <a:rPr lang="en-GB" smtClean="0"/>
              <a:t>06/02/2013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A1DDA-B7FD-4526-AFB0-C8D2C17C94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7114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5D43C-6549-438D-B129-D3E779A7194F}" type="datetimeFigureOut">
              <a:rPr lang="en-GB" smtClean="0"/>
              <a:t>06/02/2013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A1DDA-B7FD-4526-AFB0-C8D2C17C94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5566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75D43C-6549-438D-B129-D3E779A7194F}" type="datetimeFigureOut">
              <a:rPr lang="en-GB" smtClean="0"/>
              <a:t>06/02/2013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6A1DDA-B7FD-4526-AFB0-C8D2C17C94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471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11560" y="5661248"/>
            <a:ext cx="8229600" cy="432048"/>
          </a:xfrm>
        </p:spPr>
        <p:txBody>
          <a:bodyPr>
            <a:normAutofit/>
          </a:bodyPr>
          <a:lstStyle/>
          <a:p>
            <a:r>
              <a:rPr lang="en-GB" sz="1200" dirty="0" smtClean="0"/>
              <a:t>Figure One:  2011 GDPs in </a:t>
            </a:r>
            <a:r>
              <a:rPr lang="en-GB" sz="1200" dirty="0" err="1" smtClean="0"/>
              <a:t>US$bn</a:t>
            </a:r>
            <a:r>
              <a:rPr lang="en-GB" sz="1200" dirty="0" smtClean="0"/>
              <a:t> at PPPs</a:t>
            </a:r>
            <a:endParaRPr lang="en-GB" sz="1200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1362436"/>
              </p:ext>
            </p:extLst>
          </p:nvPr>
        </p:nvGraphicFramePr>
        <p:xfrm>
          <a:off x="467544" y="188640"/>
          <a:ext cx="8229600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971600" y="6176337"/>
            <a:ext cx="31749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/>
              <a:t>Source: IMF  World Economic Outlook Database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602276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0" categoryIdx="0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000"/>
                                        <p:tgtEl>
                                          <p:spTgt spid="9">
                                            <p:graphicEl>
                                              <a:chart seriesIdx="0" categoryIdx="0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0" categoryIdx="1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000"/>
                                        <p:tgtEl>
                                          <p:spTgt spid="9">
                                            <p:graphicEl>
                                              <a:chart seriesIdx="0" categoryIdx="1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0" categoryIdx="2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1000"/>
                                        <p:tgtEl>
                                          <p:spTgt spid="9">
                                            <p:graphicEl>
                                              <a:chart seriesIdx="0" categoryIdx="2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0" categoryIdx="3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1000"/>
                                        <p:tgtEl>
                                          <p:spTgt spid="9">
                                            <p:graphicEl>
                                              <a:chart seriesIdx="0" categoryIdx="3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0" categoryIdx="4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1000"/>
                                        <p:tgtEl>
                                          <p:spTgt spid="9">
                                            <p:graphicEl>
                                              <a:chart seriesIdx="0" categoryIdx="4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0" categoryIdx="5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1000"/>
                                        <p:tgtEl>
                                          <p:spTgt spid="9">
                                            <p:graphicEl>
                                              <a:chart seriesIdx="0" categoryIdx="5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Sub>
          <a:bldChart bld="seriesEl"/>
        </p:bldSub>
      </p:bldGraphic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5445224"/>
            <a:ext cx="8229600" cy="576064"/>
          </a:xfrm>
        </p:spPr>
        <p:txBody>
          <a:bodyPr>
            <a:noAutofit/>
          </a:bodyPr>
          <a:lstStyle/>
          <a:p>
            <a:r>
              <a:rPr lang="en-GB" sz="1200" dirty="0" smtClean="0"/>
              <a:t>A lower score means more freedom</a:t>
            </a:r>
            <a:br>
              <a:rPr lang="en-GB" sz="1200" dirty="0" smtClean="0"/>
            </a:br>
            <a:r>
              <a:rPr lang="en-GB" sz="1200" dirty="0"/>
              <a:t/>
            </a:r>
            <a:br>
              <a:rPr lang="en-GB" sz="1200" dirty="0"/>
            </a:br>
            <a:r>
              <a:rPr lang="en-GB" sz="1200" dirty="0" smtClean="0"/>
              <a:t>Figure Seven: Rough measures of media freedom </a:t>
            </a:r>
            <a:endParaRPr lang="en-GB" sz="12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807050"/>
              </p:ext>
            </p:extLst>
          </p:nvPr>
        </p:nvGraphicFramePr>
        <p:xfrm>
          <a:off x="539552" y="260648"/>
          <a:ext cx="8229600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259632" y="6086200"/>
            <a:ext cx="56886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Sources: Reporters Without Frontiers  </a:t>
            </a:r>
            <a:r>
              <a:rPr lang="en-GB" sz="1200" i="1" dirty="0" smtClean="0"/>
              <a:t>Press Freedom Index 2011-12</a:t>
            </a:r>
          </a:p>
          <a:p>
            <a:r>
              <a:rPr lang="en-GB" sz="1200" i="1" dirty="0" smtClean="0"/>
              <a:t>                </a:t>
            </a:r>
            <a:r>
              <a:rPr lang="en-GB" sz="1200" dirty="0" smtClean="0"/>
              <a:t>Freedom House </a:t>
            </a:r>
            <a:r>
              <a:rPr lang="en-GB" sz="1200" i="1" dirty="0" smtClean="0"/>
              <a:t>Freedom of the Press 2012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3770120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5805264"/>
            <a:ext cx="8229600" cy="432048"/>
          </a:xfrm>
        </p:spPr>
        <p:txBody>
          <a:bodyPr>
            <a:normAutofit/>
          </a:bodyPr>
          <a:lstStyle/>
          <a:p>
            <a:r>
              <a:rPr lang="en-GB" sz="1200" dirty="0" smtClean="0"/>
              <a:t>Figure Eight: Estimated percentage internet penetration at 30 June 2012</a:t>
            </a:r>
            <a:endParaRPr lang="en-GB" sz="1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3841560"/>
              </p:ext>
            </p:extLst>
          </p:nvPr>
        </p:nvGraphicFramePr>
        <p:xfrm>
          <a:off x="467544" y="260648"/>
          <a:ext cx="8229600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40376" y="6165304"/>
            <a:ext cx="28083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Source: Internet World Stats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19641683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5800625"/>
            <a:ext cx="8229600" cy="437565"/>
          </a:xfrm>
        </p:spPr>
        <p:txBody>
          <a:bodyPr>
            <a:normAutofit/>
          </a:bodyPr>
          <a:lstStyle/>
          <a:p>
            <a:r>
              <a:rPr lang="en-GB" sz="1200" dirty="0" smtClean="0"/>
              <a:t>Figure Nine: Distribution of </a:t>
            </a:r>
            <a:r>
              <a:rPr lang="en-GB" sz="1200" dirty="0" err="1" smtClean="0"/>
              <a:t>Adspend</a:t>
            </a:r>
            <a:r>
              <a:rPr lang="en-GB" sz="1200" dirty="0" smtClean="0"/>
              <a:t> in 2011 </a:t>
            </a:r>
            <a:endParaRPr lang="en-GB" sz="1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5720041"/>
              </p:ext>
            </p:extLst>
          </p:nvPr>
        </p:nvGraphicFramePr>
        <p:xfrm>
          <a:off x="467544" y="188640"/>
          <a:ext cx="8229600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65705" y="6238190"/>
            <a:ext cx="540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Source:  World Advertising Research Centre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1376177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5589240"/>
            <a:ext cx="8229600" cy="706090"/>
          </a:xfrm>
        </p:spPr>
        <p:txBody>
          <a:bodyPr>
            <a:noAutofit/>
          </a:bodyPr>
          <a:lstStyle/>
          <a:p>
            <a:r>
              <a:rPr lang="en-GB" sz="1200" dirty="0"/>
              <a:t>USA in constant 2005 </a:t>
            </a:r>
            <a:r>
              <a:rPr lang="en-GB" sz="1200" dirty="0" err="1" smtClean="0"/>
              <a:t>US$m</a:t>
            </a:r>
            <a:r>
              <a:rPr lang="en-GB" sz="1200" dirty="0" smtClean="0"/>
              <a:t>                   China </a:t>
            </a:r>
            <a:r>
              <a:rPr lang="en-GB" sz="1200" dirty="0"/>
              <a:t>in constant 2005 </a:t>
            </a:r>
            <a:r>
              <a:rPr lang="en-GB" sz="1200" dirty="0" err="1" smtClean="0"/>
              <a:t>RMBm</a:t>
            </a:r>
            <a:r>
              <a:rPr lang="en-GB" sz="1200" dirty="0" smtClean="0"/>
              <a:t/>
            </a:r>
            <a:br>
              <a:rPr lang="en-GB" sz="1200" dirty="0" smtClean="0"/>
            </a:br>
            <a:r>
              <a:rPr lang="en-GB" sz="1200" dirty="0"/>
              <a:t/>
            </a:r>
            <a:br>
              <a:rPr lang="en-GB" sz="1200" dirty="0"/>
            </a:br>
            <a:r>
              <a:rPr lang="en-GB" sz="1200" dirty="0"/>
              <a:t>Figure </a:t>
            </a:r>
            <a:r>
              <a:rPr lang="en-GB" sz="1200" dirty="0" smtClean="0"/>
              <a:t>Ten: Comparative movement of newspaper advertising revenues</a:t>
            </a:r>
            <a:br>
              <a:rPr lang="en-GB" sz="1200" dirty="0" smtClean="0"/>
            </a:br>
            <a:endParaRPr lang="en-GB" sz="1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9545964"/>
              </p:ext>
            </p:extLst>
          </p:nvPr>
        </p:nvGraphicFramePr>
        <p:xfrm>
          <a:off x="467544" y="332656"/>
          <a:ext cx="8229600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65705" y="6365717"/>
            <a:ext cx="540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Source:  World Advertising Research Centre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1419466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5466548"/>
            <a:ext cx="8229600" cy="706090"/>
          </a:xfrm>
        </p:spPr>
        <p:txBody>
          <a:bodyPr>
            <a:normAutofit/>
          </a:bodyPr>
          <a:lstStyle/>
          <a:p>
            <a:r>
              <a:rPr lang="en-GB" sz="1200" dirty="0" smtClean="0"/>
              <a:t>Estimate expenditure in $billion 2010</a:t>
            </a:r>
            <a:br>
              <a:rPr lang="en-GB" sz="1200" dirty="0" smtClean="0"/>
            </a:br>
            <a:r>
              <a:rPr lang="en-GB" sz="1200" dirty="0"/>
              <a:t/>
            </a:r>
            <a:br>
              <a:rPr lang="en-GB" sz="1200" dirty="0"/>
            </a:br>
            <a:r>
              <a:rPr lang="en-GB" sz="1200" dirty="0" smtClean="0"/>
              <a:t>Figure Eleven: Not yet a military balance</a:t>
            </a:r>
            <a:endParaRPr lang="en-GB" sz="12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3222855"/>
              </p:ext>
            </p:extLst>
          </p:nvPr>
        </p:nvGraphicFramePr>
        <p:xfrm>
          <a:off x="467544" y="260648"/>
          <a:ext cx="8229600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115616" y="6165304"/>
            <a:ext cx="19442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Source: SIPRI 2012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3536996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0" categoryIdx="0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graphicEl>
                                              <a:chart seriesIdx="0" categoryIdx="0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0" categoryIdx="1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>
                                            <p:graphicEl>
                                              <a:chart seriesIdx="0" categoryIdx="1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0" categoryIdx="2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>
                                            <p:graphicEl>
                                              <a:chart seriesIdx="0" categoryIdx="2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0" categoryIdx="3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">
                                            <p:graphicEl>
                                              <a:chart seriesIdx="0" categoryIdx="3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0" categoryIdx="4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">
                                            <p:graphicEl>
                                              <a:chart seriesIdx="0" categoryIdx="4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0" categoryIdx="5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6">
                                            <p:graphicEl>
                                              <a:chart seriesIdx="0" categoryIdx="5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0" categoryIdx="6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6">
                                            <p:graphicEl>
                                              <a:chart seriesIdx="0" categoryIdx="6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Chart bld="seriesEl"/>
        </p:bldSub>
      </p:bldGraphic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805264"/>
            <a:ext cx="8229600" cy="432048"/>
          </a:xfrm>
        </p:spPr>
        <p:txBody>
          <a:bodyPr>
            <a:normAutofit/>
          </a:bodyPr>
          <a:lstStyle/>
          <a:p>
            <a:r>
              <a:rPr lang="en-GB" sz="1200" dirty="0" smtClean="0"/>
              <a:t>Figure Two: Projected growth of GDPs in </a:t>
            </a:r>
            <a:r>
              <a:rPr lang="en-GB" sz="1200" dirty="0" err="1" smtClean="0"/>
              <a:t>US$bn</a:t>
            </a:r>
            <a:r>
              <a:rPr lang="en-GB" sz="1200" dirty="0" smtClean="0"/>
              <a:t> at PPSs</a:t>
            </a:r>
            <a:endParaRPr lang="en-GB" sz="1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6617700"/>
              </p:ext>
            </p:extLst>
          </p:nvPr>
        </p:nvGraphicFramePr>
        <p:xfrm>
          <a:off x="467544" y="116632"/>
          <a:ext cx="8229600" cy="5760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40120" y="6381328"/>
            <a:ext cx="31749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/>
              <a:t>Source: IMF  World Economic Outlook Database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5474765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1200" dirty="0" smtClean="0"/>
              <a:t>Table One: Projected percentage growth 2010-2017 and absolute gap with US in </a:t>
            </a:r>
            <a:r>
              <a:rPr lang="en-GB" sz="1200" dirty="0" err="1" smtClean="0"/>
              <a:t>US$bn</a:t>
            </a:r>
            <a:r>
              <a:rPr lang="en-GB" sz="1200" dirty="0" smtClean="0"/>
              <a:t> at PPPs  </a:t>
            </a:r>
            <a:endParaRPr lang="en-GB" sz="1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7311443"/>
              </p:ext>
            </p:extLst>
          </p:nvPr>
        </p:nvGraphicFramePr>
        <p:xfrm>
          <a:off x="467544" y="1340768"/>
          <a:ext cx="8229599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5657"/>
                <a:gridCol w="1175657"/>
                <a:gridCol w="1175657"/>
                <a:gridCol w="1175657"/>
                <a:gridCol w="1175657"/>
                <a:gridCol w="1175657"/>
                <a:gridCol w="117565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Brazil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Russia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India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China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South Africa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USA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Growth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+mn-lt"/>
                        </a:rPr>
                        <a:t>44%</a:t>
                      </a:r>
                      <a:endParaRPr lang="en-GB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+mn-lt"/>
                        </a:rPr>
                        <a:t>47%</a:t>
                      </a:r>
                      <a:endParaRPr lang="en-GB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+mn-lt"/>
                        </a:rPr>
                        <a:t>74%</a:t>
                      </a:r>
                      <a:endParaRPr lang="en-GB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+mn-lt"/>
                        </a:rPr>
                        <a:t>99%</a:t>
                      </a:r>
                      <a:endParaRPr lang="en-GB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+mn-lt"/>
                        </a:rPr>
                        <a:t>44%</a:t>
                      </a:r>
                      <a:endParaRPr lang="en-GB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+mn-lt"/>
                        </a:rPr>
                        <a:t>36%</a:t>
                      </a:r>
                      <a:endParaRPr lang="en-GB" sz="180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Gap 2010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12312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12262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10448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4371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13972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+mn-lt"/>
                        </a:rPr>
                        <a:t>--</a:t>
                      </a:r>
                      <a:endParaRPr lang="en-GB" sz="180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Gap 2017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16600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16449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12703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-453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18985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--   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67544" y="3429000"/>
            <a:ext cx="31749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/>
              <a:t>Source: IMF  World Economic Outlook Database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21870227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3568" y="5733256"/>
            <a:ext cx="8229600" cy="406405"/>
          </a:xfrm>
        </p:spPr>
        <p:txBody>
          <a:bodyPr>
            <a:normAutofit/>
          </a:bodyPr>
          <a:lstStyle/>
          <a:p>
            <a:r>
              <a:rPr lang="en-GB" sz="1200" dirty="0" smtClean="0"/>
              <a:t>Figure Three: 2011 per capita GNI in 2005US$ at PPPs</a:t>
            </a:r>
            <a:endParaRPr lang="en-GB" sz="1200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5731453"/>
              </p:ext>
            </p:extLst>
          </p:nvPr>
        </p:nvGraphicFramePr>
        <p:xfrm>
          <a:off x="467544" y="332656"/>
          <a:ext cx="8229600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043608" y="6211669"/>
            <a:ext cx="5688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 </a:t>
            </a:r>
            <a:r>
              <a:rPr lang="en-GB" sz="1200" dirty="0"/>
              <a:t>Source:  United Nations Development Programme Human Development Report </a:t>
            </a:r>
            <a:r>
              <a:rPr lang="en-GB" sz="1200" dirty="0" smtClean="0"/>
              <a:t>2011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3397960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0" categoryIdx="0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000"/>
                                        <p:tgtEl>
                                          <p:spTgt spid="9">
                                            <p:graphicEl>
                                              <a:chart seriesIdx="0" categoryIdx="0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0" categoryIdx="1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000"/>
                                        <p:tgtEl>
                                          <p:spTgt spid="9">
                                            <p:graphicEl>
                                              <a:chart seriesIdx="0" categoryIdx="1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0" categoryIdx="2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1000"/>
                                        <p:tgtEl>
                                          <p:spTgt spid="9">
                                            <p:graphicEl>
                                              <a:chart seriesIdx="0" categoryIdx="2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0" categoryIdx="3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1000"/>
                                        <p:tgtEl>
                                          <p:spTgt spid="9">
                                            <p:graphicEl>
                                              <a:chart seriesIdx="0" categoryIdx="3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0" categoryIdx="4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1000"/>
                                        <p:tgtEl>
                                          <p:spTgt spid="9">
                                            <p:graphicEl>
                                              <a:chart seriesIdx="0" categoryIdx="4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0" categoryIdx="5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1000"/>
                                        <p:tgtEl>
                                          <p:spTgt spid="9">
                                            <p:graphicEl>
                                              <a:chart seriesIdx="0" categoryIdx="5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Sub>
          <a:bldChart bld="seriesEl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648072"/>
          </a:xfrm>
        </p:spPr>
        <p:txBody>
          <a:bodyPr>
            <a:normAutofit/>
          </a:bodyPr>
          <a:lstStyle/>
          <a:p>
            <a:r>
              <a:rPr lang="en-GB" sz="1200" dirty="0" smtClean="0"/>
              <a:t>Table Two: </a:t>
            </a:r>
            <a:r>
              <a:rPr lang="en-GB" sz="1200" dirty="0"/>
              <a:t>E</a:t>
            </a:r>
            <a:r>
              <a:rPr lang="en-GB" sz="1200" dirty="0" smtClean="0"/>
              <a:t>stimates of GINI income coefficients</a:t>
            </a:r>
            <a:endParaRPr lang="en-GB" sz="12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6736764"/>
              </p:ext>
            </p:extLst>
          </p:nvPr>
        </p:nvGraphicFramePr>
        <p:xfrm>
          <a:off x="1839507" y="1124744"/>
          <a:ext cx="5468797" cy="3977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9391"/>
                <a:gridCol w="1804703"/>
                <a:gridCol w="1804703"/>
              </a:tblGrid>
              <a:tr h="256520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Country</a:t>
                      </a:r>
                      <a:endParaRPr lang="en-GB" sz="1800" dirty="0"/>
                    </a:p>
                  </a:txBody>
                  <a:tcPr marL="137160" marR="1371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UNDP </a:t>
                      </a:r>
                    </a:p>
                    <a:p>
                      <a:pPr algn="ctr"/>
                      <a:r>
                        <a:rPr lang="en-GB" sz="1800" baseline="0" dirty="0" smtClean="0"/>
                        <a:t>2000-2011</a:t>
                      </a:r>
                      <a:endParaRPr lang="en-GB" sz="1800" dirty="0"/>
                    </a:p>
                  </a:txBody>
                  <a:tcPr marL="137160" marR="1371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World Bank</a:t>
                      </a:r>
                    </a:p>
                    <a:p>
                      <a:pPr algn="ctr"/>
                      <a:r>
                        <a:rPr lang="en-GB" sz="1800" dirty="0" smtClean="0"/>
                        <a:t>(most</a:t>
                      </a:r>
                      <a:r>
                        <a:rPr lang="en-GB" sz="1800" baseline="0" dirty="0" smtClean="0"/>
                        <a:t> recent)</a:t>
                      </a:r>
                      <a:endParaRPr lang="en-GB" sz="1800" dirty="0"/>
                    </a:p>
                  </a:txBody>
                  <a:tcPr marL="137160" marR="13716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Brazil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137160" marR="1371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53.9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137160" marR="1371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54.7 (2009)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137160" marR="13716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Russia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137160" marR="1371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42.3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137160" marR="1371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40.1 (2009)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137160" marR="13716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India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137160" marR="1371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36.8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137160" marR="1371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33.4 (2005)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137160" marR="13716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China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137160" marR="1371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41.5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137160" marR="1371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42.5 (2005)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137160" marR="13716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South Africa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137160" marR="1371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57.8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137160" marR="1371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63.1 (2006)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137160" marR="13716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USA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137160" marR="1371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40.8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137160" marR="1371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40.8 (2000)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137160" marR="13716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Hong Kong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137160" marR="1371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43.4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137160" marR="1371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43.4 (1996)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137160" marR="13716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Sweden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137160" marR="1371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25.0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137160" marR="1371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25.0 (2000)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137160" marR="13716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Japan 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137160" marR="1371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--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137160" marR="13716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24.9  (1993)</a:t>
                      </a:r>
                    </a:p>
                  </a:txBody>
                  <a:tcPr marL="137160" marR="137160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670320" y="5290175"/>
            <a:ext cx="56128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 Source:  United Nations Development Programme </a:t>
            </a:r>
            <a:r>
              <a:rPr lang="en-GB" sz="1200" i="1" dirty="0" smtClean="0"/>
              <a:t>Human Development Report 2011</a:t>
            </a:r>
          </a:p>
          <a:p>
            <a:r>
              <a:rPr lang="en-GB" sz="1200" i="1" dirty="0" smtClean="0"/>
              <a:t>                 </a:t>
            </a:r>
            <a:r>
              <a:rPr lang="en-GB" sz="1200" dirty="0" smtClean="0"/>
              <a:t>World Bank </a:t>
            </a:r>
            <a:r>
              <a:rPr lang="en-GB" sz="1200" i="1" dirty="0" smtClean="0"/>
              <a:t>Poverty and Inequality Database</a:t>
            </a:r>
            <a:r>
              <a:rPr lang="en-GB" sz="1200" i="1" dirty="0"/>
              <a:t>	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506805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781567"/>
            <a:ext cx="8229600" cy="490066"/>
          </a:xfrm>
        </p:spPr>
        <p:txBody>
          <a:bodyPr>
            <a:noAutofit/>
          </a:bodyPr>
          <a:lstStyle/>
          <a:p>
            <a:r>
              <a:rPr lang="en-GB" sz="1200" dirty="0" smtClean="0"/>
              <a:t>Figure Four: Advertising Expenditure 2011 at Constant 2005 $</a:t>
            </a:r>
            <a:r>
              <a:rPr lang="en-GB" sz="1200" dirty="0" err="1" smtClean="0"/>
              <a:t>USm</a:t>
            </a:r>
            <a:endParaRPr lang="en-GB" sz="1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2571072"/>
              </p:ext>
            </p:extLst>
          </p:nvPr>
        </p:nvGraphicFramePr>
        <p:xfrm>
          <a:off x="467544" y="476672"/>
          <a:ext cx="8229600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65705" y="6238190"/>
            <a:ext cx="540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Source:  World Advertising Research Centre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2561233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chart seriesIdx="0" categoryIdx="1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2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chart seriesIdx="0" categoryIdx="2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3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>
                                            <p:graphicEl>
                                              <a:chart seriesIdx="0" categoryIdx="3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4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">
                                            <p:graphicEl>
                                              <a:chart seriesIdx="0" categoryIdx="4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5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">
                                            <p:graphicEl>
                                              <a:chart seriesIdx="0" categoryIdx="5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Chart bld="categoryEl"/>
        </p:bldSub>
      </p:bldGraphic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5765693"/>
            <a:ext cx="8229600" cy="418058"/>
          </a:xfrm>
        </p:spPr>
        <p:txBody>
          <a:bodyPr>
            <a:normAutofit/>
          </a:bodyPr>
          <a:lstStyle/>
          <a:p>
            <a:r>
              <a:rPr lang="en-GB" sz="1200" dirty="0" smtClean="0"/>
              <a:t>Figure Five: Per capita </a:t>
            </a:r>
            <a:r>
              <a:rPr lang="en-GB" sz="1200" dirty="0" err="1" smtClean="0"/>
              <a:t>adspend</a:t>
            </a:r>
            <a:r>
              <a:rPr lang="en-GB" sz="1200" dirty="0" smtClean="0"/>
              <a:t> in $US in 2011</a:t>
            </a:r>
            <a:endParaRPr lang="en-GB" sz="12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2788481"/>
              </p:ext>
            </p:extLst>
          </p:nvPr>
        </p:nvGraphicFramePr>
        <p:xfrm>
          <a:off x="395536" y="260648"/>
          <a:ext cx="8229600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99592" y="6176337"/>
            <a:ext cx="36999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/>
              <a:t>Source: Derived from World Advertising Research Centre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1690285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000"/>
                                        <p:tgtEl>
                                          <p:spTgt spid="6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000"/>
                                        <p:tgtEl>
                                          <p:spTgt spid="6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1000"/>
                                        <p:tgtEl>
                                          <p:spTgt spid="6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1000"/>
                                        <p:tgtEl>
                                          <p:spTgt spid="6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1000"/>
                                        <p:tgtEl>
                                          <p:spTgt spid="6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1000"/>
                                        <p:tgtEl>
                                          <p:spTgt spid="6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Chart bld="category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5800102"/>
            <a:ext cx="8229600" cy="648072"/>
          </a:xfrm>
        </p:spPr>
        <p:txBody>
          <a:bodyPr>
            <a:normAutofit/>
          </a:bodyPr>
          <a:lstStyle/>
          <a:p>
            <a:r>
              <a:rPr lang="en-GB" sz="1200" dirty="0" smtClean="0"/>
              <a:t>Lower score = more perceived corruption</a:t>
            </a:r>
            <a:br>
              <a:rPr lang="en-GB" sz="1200" dirty="0" smtClean="0"/>
            </a:br>
            <a:r>
              <a:rPr lang="en-GB" sz="1200" dirty="0" smtClean="0"/>
              <a:t/>
            </a:r>
            <a:br>
              <a:rPr lang="en-GB" sz="1200" dirty="0" smtClean="0"/>
            </a:br>
            <a:r>
              <a:rPr lang="en-GB" sz="1200" dirty="0" smtClean="0"/>
              <a:t>Figure Six: A rough measure of corruption</a:t>
            </a:r>
            <a:endParaRPr lang="en-GB" sz="12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3147729"/>
              </p:ext>
            </p:extLst>
          </p:nvPr>
        </p:nvGraphicFramePr>
        <p:xfrm>
          <a:off x="467544" y="332656"/>
          <a:ext cx="8229600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55576" y="6453336"/>
            <a:ext cx="46060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/>
              <a:t>Source: Transparency International </a:t>
            </a:r>
            <a:r>
              <a:rPr lang="en-GB" sz="1200" i="1" dirty="0" smtClean="0"/>
              <a:t>Corruption Perceptions Index 2011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3408587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0" categoryIdx="0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000"/>
                                        <p:tgtEl>
                                          <p:spTgt spid="6">
                                            <p:graphicEl>
                                              <a:chart seriesIdx="0" categoryIdx="0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0" categoryIdx="1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000"/>
                                        <p:tgtEl>
                                          <p:spTgt spid="6">
                                            <p:graphicEl>
                                              <a:chart seriesIdx="0" categoryIdx="1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0" categoryIdx="2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1000"/>
                                        <p:tgtEl>
                                          <p:spTgt spid="6">
                                            <p:graphicEl>
                                              <a:chart seriesIdx="0" categoryIdx="2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0" categoryIdx="3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1000"/>
                                        <p:tgtEl>
                                          <p:spTgt spid="6">
                                            <p:graphicEl>
                                              <a:chart seriesIdx="0" categoryIdx="3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0" categoryIdx="4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1000"/>
                                        <p:tgtEl>
                                          <p:spTgt spid="6">
                                            <p:graphicEl>
                                              <a:chart seriesIdx="0" categoryIdx="4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0" categoryIdx="5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1000"/>
                                        <p:tgtEl>
                                          <p:spTgt spid="6">
                                            <p:graphicEl>
                                              <a:chart seriesIdx="0" categoryIdx="5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Chart bld="seriesEl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/>
          </a:bodyPr>
          <a:lstStyle/>
          <a:p>
            <a:r>
              <a:rPr lang="en-GB" sz="1200" dirty="0" smtClean="0"/>
              <a:t>Table Three:  Persecution of Journalists in Selected Countries</a:t>
            </a:r>
            <a:endParaRPr lang="en-GB" sz="1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3423922"/>
              </p:ext>
            </p:extLst>
          </p:nvPr>
        </p:nvGraphicFramePr>
        <p:xfrm>
          <a:off x="1115616" y="836712"/>
          <a:ext cx="7067128" cy="323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0728"/>
                <a:gridCol w="2743200"/>
                <a:gridCol w="2743200"/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Country</a:t>
                      </a:r>
                      <a:endParaRPr lang="en-GB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Imprisoned</a:t>
                      </a:r>
                      <a:r>
                        <a:rPr lang="en-GB" sz="1800" baseline="0" dirty="0" smtClean="0"/>
                        <a:t>  Journalists 2012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Confirmed murders</a:t>
                      </a:r>
                      <a:r>
                        <a:rPr lang="en-GB" sz="1800" baseline="0" dirty="0" smtClean="0"/>
                        <a:t> of journalists 1992-2012</a:t>
                      </a:r>
                      <a:endParaRPr lang="en-GB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b="0" strike="noStrike" baseline="0" dirty="0" smtClean="0">
                          <a:solidFill>
                            <a:schemeClr val="tx1"/>
                          </a:solidFill>
                        </a:rPr>
                        <a:t>Brazil</a:t>
                      </a:r>
                      <a:endParaRPr lang="en-GB" sz="1800" b="0" strike="no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strike="noStrike" baseline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GB" sz="1800" b="0" strike="no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strike="noStrike" baseline="0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en-GB" sz="1800" b="0" strike="no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b="0" strike="noStrike" baseline="0" dirty="0" smtClean="0">
                          <a:solidFill>
                            <a:schemeClr val="tx1"/>
                          </a:solidFill>
                        </a:rPr>
                        <a:t>Russia</a:t>
                      </a:r>
                      <a:endParaRPr lang="en-GB" sz="1800" b="0" strike="no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strike="noStrike" baseline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GB" sz="1800" b="0" strike="no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strike="noStrike" baseline="0" dirty="0" smtClean="0">
                          <a:solidFill>
                            <a:schemeClr val="tx1"/>
                          </a:solidFill>
                        </a:rPr>
                        <a:t>54</a:t>
                      </a:r>
                      <a:endParaRPr lang="en-GB" sz="1800" b="0" strike="no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b="0" strike="noStrike" baseline="0" dirty="0" smtClean="0">
                          <a:solidFill>
                            <a:schemeClr val="tx1"/>
                          </a:solidFill>
                        </a:rPr>
                        <a:t>India</a:t>
                      </a:r>
                      <a:endParaRPr lang="en-GB" sz="1800" b="0" strike="no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strike="noStrike" baseline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GB" sz="1800" b="0" strike="no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strike="noStrike" baseline="0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en-GB" sz="1800" b="0" strike="no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b="0" strike="noStrike" baseline="0" dirty="0" smtClean="0">
                          <a:solidFill>
                            <a:schemeClr val="tx1"/>
                          </a:solidFill>
                        </a:rPr>
                        <a:t>China</a:t>
                      </a:r>
                      <a:endParaRPr lang="en-GB" sz="1800" b="0" strike="no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strike="noStrike" baseline="0" dirty="0" smtClean="0">
                          <a:solidFill>
                            <a:schemeClr val="tx1"/>
                          </a:solidFill>
                        </a:rPr>
                        <a:t>32</a:t>
                      </a:r>
                      <a:endParaRPr lang="en-GB" sz="1800" b="0" strike="no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strike="noStrike" baseline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GB" sz="1800" b="0" strike="no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b="0" strike="noStrike" baseline="0" dirty="0" smtClean="0">
                          <a:solidFill>
                            <a:schemeClr val="tx1"/>
                          </a:solidFill>
                        </a:rPr>
                        <a:t>South Africa</a:t>
                      </a:r>
                      <a:endParaRPr lang="en-GB" sz="1800" b="0" strike="no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strike="noStrike" baseline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GB" sz="1800" b="0" strike="no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strike="noStrike" baseline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GB" sz="1800" b="0" strike="no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b="0" strike="noStrike" baseline="0" dirty="0" smtClean="0">
                          <a:solidFill>
                            <a:schemeClr val="tx1"/>
                          </a:solidFill>
                        </a:rPr>
                        <a:t>USA</a:t>
                      </a:r>
                      <a:endParaRPr lang="en-GB" sz="1800" b="0" strike="no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strike="noStrike" baseline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GB" sz="1800" b="0" strike="no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strike="noStrike" baseline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GB" sz="1800" b="0" strike="no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b="0" strike="noStrike" baseline="0" dirty="0" smtClean="0">
                          <a:solidFill>
                            <a:schemeClr val="tx1"/>
                          </a:solidFill>
                        </a:rPr>
                        <a:t>Finland</a:t>
                      </a:r>
                      <a:endParaRPr lang="en-GB" sz="1800" b="0" strike="no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strike="noStrike" baseline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GB" sz="1800" b="0" strike="no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strike="noStrike" baseline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GB" sz="1800" b="0" strike="no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115616" y="4293096"/>
            <a:ext cx="43204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Source:  Committee to Protect Journalists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110494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402</Words>
  <Application>Microsoft Office PowerPoint</Application>
  <PresentationFormat>On-screen Show (4:3)</PresentationFormat>
  <Paragraphs>126</Paragraphs>
  <Slides>14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Figure One:  2011 GDPs in US$bn at PPPs</vt:lpstr>
      <vt:lpstr>Figure Two: Projected growth of GDPs in US$bn at PPSs</vt:lpstr>
      <vt:lpstr>Table One: Projected percentage growth 2010-2017 and absolute gap with US in US$bn at PPPs  </vt:lpstr>
      <vt:lpstr>Figure Three: 2011 per capita GNI in 2005US$ at PPPs</vt:lpstr>
      <vt:lpstr>Table Two: Estimates of GINI income coefficients</vt:lpstr>
      <vt:lpstr>Figure Four: Advertising Expenditure 2011 at Constant 2005 $USm</vt:lpstr>
      <vt:lpstr>Figure Five: Per capita adspend in $US in 2011</vt:lpstr>
      <vt:lpstr>Lower score = more perceived corruption  Figure Six: A rough measure of corruption</vt:lpstr>
      <vt:lpstr>Table Three:  Persecution of Journalists in Selected Countries</vt:lpstr>
      <vt:lpstr>A lower score means more freedom  Figure Seven: Rough measures of media freedom </vt:lpstr>
      <vt:lpstr>Figure Eight: Estimated percentage internet penetration at 30 June 2012</vt:lpstr>
      <vt:lpstr>Figure Nine: Distribution of Adspend in 2011 </vt:lpstr>
      <vt:lpstr>USA in constant 2005 US$m                   China in constant 2005 RMBm  Figure Ten: Comparative movement of newspaper advertising revenues </vt:lpstr>
      <vt:lpstr>Estimate expenditure in $billion 2010  Figure Eleven: Not yet a military balance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2013-02-06T12:07:55Z</dcterms:created>
  <dcterms:modified xsi:type="dcterms:W3CDTF">2013-02-06T12:08:04Z</dcterms:modified>
</cp:coreProperties>
</file>